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701" r:id="rId2"/>
    <p:sldMasterId id="2147483720" r:id="rId3"/>
    <p:sldMasterId id="2147483733" r:id="rId4"/>
  </p:sldMasterIdLst>
  <p:notesMasterIdLst>
    <p:notesMasterId r:id="rId25"/>
  </p:notesMasterIdLst>
  <p:sldIdLst>
    <p:sldId id="296" r:id="rId5"/>
    <p:sldId id="300" r:id="rId6"/>
    <p:sldId id="301" r:id="rId7"/>
    <p:sldId id="271" r:id="rId8"/>
    <p:sldId id="308" r:id="rId9"/>
    <p:sldId id="291" r:id="rId10"/>
    <p:sldId id="293" r:id="rId11"/>
    <p:sldId id="306" r:id="rId12"/>
    <p:sldId id="309" r:id="rId13"/>
    <p:sldId id="307" r:id="rId14"/>
    <p:sldId id="269" r:id="rId15"/>
    <p:sldId id="311" r:id="rId16"/>
    <p:sldId id="310" r:id="rId17"/>
    <p:sldId id="303" r:id="rId18"/>
    <p:sldId id="302" r:id="rId19"/>
    <p:sldId id="266" r:id="rId20"/>
    <p:sldId id="298" r:id="rId21"/>
    <p:sldId id="299" r:id="rId22"/>
    <p:sldId id="312" r:id="rId23"/>
    <p:sldId id="276" r:id="rId24"/>
  </p:sldIdLst>
  <p:sldSz cx="12192000" cy="6858000"/>
  <p:notesSz cx="6858000" cy="9144000"/>
  <p:embeddedFontLst>
    <p:embeddedFont>
      <p:font typeface="Helvetica" panose="020B0604020202020204" pitchFamily="34" charset="0"/>
      <p:regular r:id="rId26"/>
      <p:bold r:id="rId27"/>
      <p:italic r:id="rId28"/>
      <p:boldItalic r:id="rId29"/>
    </p:embeddedFont>
    <p:embeddedFont>
      <p:font typeface="Open Sans" panose="020B0606030504020204" pitchFamily="34" charset="0"/>
      <p:regular r:id="rId30"/>
      <p:bold r:id="rId31"/>
      <p:italic r:id="rId32"/>
      <p:boldItalic r:id="rId33"/>
    </p:embeddedFont>
    <p:embeddedFont>
      <p:font typeface="Segoe UI" panose="020B0502040204020203" pitchFamily="34" charset="0"/>
      <p:regular r:id="rId34"/>
      <p:bold r:id="rId35"/>
      <p:italic r:id="rId36"/>
      <p:boldItalic r:id="rId37"/>
    </p:embeddedFont>
    <p:embeddedFont>
      <p:font typeface="Segoe UI Semibold" panose="020B0702040204020203" pitchFamily="34" charset="0"/>
      <p:bold r:id="rId38"/>
      <p:boldItalic r:id="rId39"/>
    </p:embeddedFont>
    <p:embeddedFont>
      <p:font typeface="Space Grotesk Medium" pitchFamily="2"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 ME" id="{F9D0672A-D7AE-1847-94BE-C0722C136B38}">
          <p14:sldIdLst/>
        </p14:section>
        <p14:section name="Light Mode" id="{FBAC04BA-B92C-FC47-972C-B1B4268589A5}">
          <p14:sldIdLst>
            <p14:sldId id="296"/>
            <p14:sldId id="300"/>
            <p14:sldId id="301"/>
            <p14:sldId id="271"/>
            <p14:sldId id="308"/>
            <p14:sldId id="291"/>
            <p14:sldId id="293"/>
            <p14:sldId id="306"/>
            <p14:sldId id="309"/>
            <p14:sldId id="307"/>
            <p14:sldId id="269"/>
            <p14:sldId id="311"/>
            <p14:sldId id="310"/>
            <p14:sldId id="303"/>
            <p14:sldId id="302"/>
            <p14:sldId id="266"/>
            <p14:sldId id="298"/>
            <p14:sldId id="299"/>
            <p14:sldId id="312"/>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2BD3"/>
    <a:srgbClr val="8661C5"/>
    <a:srgbClr val="ED35D1"/>
    <a:srgbClr val="A073F8"/>
    <a:srgbClr val="D431BC"/>
    <a:srgbClr val="9169E2"/>
    <a:srgbClr val="8F2FFF"/>
    <a:srgbClr val="E500B8"/>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31" autoAdjust="0"/>
    <p:restoredTop sz="96286" autoAdjust="0"/>
  </p:normalViewPr>
  <p:slideViewPr>
    <p:cSldViewPr snapToGrid="0">
      <p:cViewPr varScale="1">
        <p:scale>
          <a:sx n="106" d="100"/>
          <a:sy n="106" d="100"/>
        </p:scale>
        <p:origin x="78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In the future having at least a 3 frame animation for the microservices slide to go from app with database to n-tier to microservices</a:t>
            </a:r>
          </a:p>
        </p:txBody>
      </p:sp>
      <p:sp>
        <p:nvSpPr>
          <p:cNvPr id="4" name="Slide Number Placeholder 3"/>
          <p:cNvSpPr>
            <a:spLocks noGrp="1"/>
          </p:cNvSpPr>
          <p:nvPr>
            <p:ph type="sldNum" sz="quarter" idx="5"/>
          </p:nvPr>
        </p:nvSpPr>
        <p:spPr/>
        <p:txBody>
          <a:bodyPr/>
          <a:lstStyle/>
          <a:p>
            <a:fld id="{B349A59F-17D6-4CE8-908E-C24385A21961}" type="slidenum">
              <a:rPr lang="en-US" smtClean="0"/>
              <a:t>12</a:t>
            </a:fld>
            <a:endParaRPr lang="en-US"/>
          </a:p>
        </p:txBody>
      </p:sp>
    </p:spTree>
    <p:extLst>
      <p:ext uri="{BB962C8B-B14F-4D97-AF65-F5344CB8AC3E}">
        <p14:creationId xmlns:p14="http://schemas.microsoft.com/office/powerpoint/2010/main" val="2811197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In the future having at least a 3 frame animation for the microservices slide to go from app with database to n-tier to microservices</a:t>
            </a:r>
          </a:p>
        </p:txBody>
      </p:sp>
      <p:sp>
        <p:nvSpPr>
          <p:cNvPr id="4" name="Slide Number Placeholder 3"/>
          <p:cNvSpPr>
            <a:spLocks noGrp="1"/>
          </p:cNvSpPr>
          <p:nvPr>
            <p:ph type="sldNum" sz="quarter" idx="5"/>
          </p:nvPr>
        </p:nvSpPr>
        <p:spPr/>
        <p:txBody>
          <a:bodyPr/>
          <a:lstStyle/>
          <a:p>
            <a:fld id="{B349A59F-17D6-4CE8-908E-C24385A21961}" type="slidenum">
              <a:rPr lang="en-US" smtClean="0"/>
              <a:t>19</a:t>
            </a:fld>
            <a:endParaRPr lang="en-US"/>
          </a:p>
        </p:txBody>
      </p:sp>
    </p:spTree>
    <p:extLst>
      <p:ext uri="{BB962C8B-B14F-4D97-AF65-F5344CB8AC3E}">
        <p14:creationId xmlns:p14="http://schemas.microsoft.com/office/powerpoint/2010/main" val="1748493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In the future having at least a 3 frame animation for the microservices slide to go from app with database to n-tier to microservices</a:t>
            </a:r>
          </a:p>
        </p:txBody>
      </p:sp>
      <p:sp>
        <p:nvSpPr>
          <p:cNvPr id="4" name="Slide Number Placeholder 3"/>
          <p:cNvSpPr>
            <a:spLocks noGrp="1"/>
          </p:cNvSpPr>
          <p:nvPr>
            <p:ph type="sldNum" sz="quarter" idx="5"/>
          </p:nvPr>
        </p:nvSpPr>
        <p:spPr/>
        <p:txBody>
          <a:bodyPr/>
          <a:lstStyle/>
          <a:p>
            <a:fld id="{B349A59F-17D6-4CE8-908E-C24385A21961}" type="slidenum">
              <a:rPr lang="en-US" smtClean="0"/>
              <a:t>20</a:t>
            </a:fld>
            <a:endParaRPr lang="en-US"/>
          </a:p>
        </p:txBody>
      </p:sp>
    </p:spTree>
    <p:extLst>
      <p:ext uri="{BB962C8B-B14F-4D97-AF65-F5344CB8AC3E}">
        <p14:creationId xmlns:p14="http://schemas.microsoft.com/office/powerpoint/2010/main" val="788727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lIns="0" tIns="0" rIns="0" bIns="0"/>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02139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B5670-F94D-F6C6-524E-A45A67ACF6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7E53B3-B460-9107-91D3-6FAAED0854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5AFB0B-06F4-BC7A-A9F3-8B9FBFA6EBF4}"/>
              </a:ext>
            </a:extLst>
          </p:cNvPr>
          <p:cNvSpPr>
            <a:spLocks noGrp="1"/>
          </p:cNvSpPr>
          <p:nvPr>
            <p:ph type="dt" sz="half" idx="10"/>
          </p:nvPr>
        </p:nvSpPr>
        <p:spPr/>
        <p:txBody>
          <a:bodyPr/>
          <a:lstStyle/>
          <a:p>
            <a:fld id="{98EBC3B9-16FB-4CDC-975F-75917ACAB1DF}" type="datetimeFigureOut">
              <a:rPr lang="en-US" smtClean="0"/>
              <a:t>12/4/2023</a:t>
            </a:fld>
            <a:endParaRPr lang="en-US"/>
          </a:p>
        </p:txBody>
      </p:sp>
      <p:sp>
        <p:nvSpPr>
          <p:cNvPr id="5" name="Footer Placeholder 4">
            <a:extLst>
              <a:ext uri="{FF2B5EF4-FFF2-40B4-BE49-F238E27FC236}">
                <a16:creationId xmlns:a16="http://schemas.microsoft.com/office/drawing/2014/main" id="{5739B4C2-DACB-E197-D722-DAC39DDE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DB4224-8C4F-A984-6097-C2B1BAE06294}"/>
              </a:ext>
            </a:extLst>
          </p:cNvPr>
          <p:cNvSpPr>
            <a:spLocks noGrp="1"/>
          </p:cNvSpPr>
          <p:nvPr>
            <p:ph type="sldNum" sz="quarter" idx="12"/>
          </p:nvPr>
        </p:nvSpPr>
        <p:spPr/>
        <p:txBody>
          <a:bodyPr/>
          <a:lstStyle/>
          <a:p>
            <a:fld id="{1580902C-80B8-4781-AA52-1DB5AC4442AC}" type="slidenum">
              <a:rPr lang="en-US" smtClean="0"/>
              <a:t>‹#›</a:t>
            </a:fld>
            <a:endParaRPr lang="en-US"/>
          </a:p>
        </p:txBody>
      </p:sp>
    </p:spTree>
    <p:extLst>
      <p:ext uri="{BB962C8B-B14F-4D97-AF65-F5344CB8AC3E}">
        <p14:creationId xmlns:p14="http://schemas.microsoft.com/office/powerpoint/2010/main" val="3848549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9486900" cy="2852737"/>
          </a:xfrm>
        </p:spPr>
        <p:txBody>
          <a:bodyPr l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9486900" cy="1500187"/>
          </a:xfrm>
        </p:spPr>
        <p:txBody>
          <a:bodyPr l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13658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7188200" cy="2852737"/>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1882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68414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10972800" cy="2852737"/>
          </a:xfrm>
        </p:spPr>
        <p:txBody>
          <a:bodyPr lIns="0" tIns="0" rIns="0" bIns="0"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10972800" cy="1500187"/>
          </a:xfrm>
        </p:spPr>
        <p:txBody>
          <a:bodyPr lIns="0" tIns="0" rIns="0" bIns="0"/>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27259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609600" y="609600"/>
            <a:ext cx="10972800" cy="823912"/>
          </a:xfrm>
        </p:spPr>
        <p:txBody>
          <a:bodyPr vert="horz" lIns="0" tIns="0" rIns="0" bIns="0" rtlCol="0" anchor="ctr">
            <a:normAutofit/>
          </a:bodyPr>
          <a:lstStyle>
            <a:lvl1pPr>
              <a:defRPr lang="en-US" dirty="0"/>
            </a:lvl1pPr>
          </a:lstStyle>
          <a:p>
            <a:pPr lvl="0"/>
            <a:r>
              <a:rPr lang="en-US" dirty="0"/>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609600" y="1681163"/>
            <a:ext cx="5387975" cy="823912"/>
          </a:xfrm>
        </p:spPr>
        <p:txBody>
          <a:bodyPr lIns="0" tIns="0" rIns="0" bIns="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609600" y="2505075"/>
            <a:ext cx="5387975" cy="3684588"/>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410200" cy="823912"/>
          </a:xfrm>
        </p:spPr>
        <p:txBody>
          <a:bodyPr lIns="0" tIns="0" rIns="0" bIns="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410200" cy="3684588"/>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5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279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B36330CD-F17E-4261-AF67-2DAC9CD11257}" type="datetime1">
              <a:rPr lang="en-US" smtClean="0"/>
              <a:t>12/4/2023</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80025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429754B8-41E1-4F0B-9B53-1092701223F2}" type="datetime1">
              <a:rPr lang="en-US" smtClean="0"/>
              <a:t>12/4/2023</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r>
              <a:rPr lang="en-US"/>
              <a:t>Microsoft Confidential</a:t>
            </a:r>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88963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658F67E-C0F1-4EEF-81AD-644F282626A0}" type="datetime1">
              <a:rPr lang="en-US" smtClean="0"/>
              <a:t>12/4/2023</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r>
              <a:rPr lang="en-US"/>
              <a:t>Microsoft Confidential</a:t>
            </a:r>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06336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609600" y="609599"/>
            <a:ext cx="10972800" cy="822960"/>
          </a:xfrm>
          <a:prstGeom prst="rect">
            <a:avLst/>
          </a:prstGeom>
        </p:spPr>
        <p:txBody>
          <a:bodyPr vert="horz" lIns="0" tIns="0" rIns="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609600" y="1825624"/>
            <a:ext cx="10972800" cy="442277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80" r:id="rId3"/>
    <p:sldLayoutId id="2147483678" r:id="rId4"/>
    <p:sldLayoutId id="2147483666" r:id="rId5"/>
    <p:sldLayoutId id="2147483671" r:id="rId6"/>
  </p:sldLayoutIdLst>
  <p:txStyles>
    <p:titleStyle>
      <a:lvl1pPr algn="l" defTabSz="914400" rtl="0" eaLnBrk="1" latinLnBrk="0" hangingPunct="1">
        <a:lnSpc>
          <a:spcPct val="90000"/>
        </a:lnSpc>
        <a:spcBef>
          <a:spcPct val="0"/>
        </a:spcBef>
        <a:buNone/>
        <a:defRPr sz="4400" b="0" i="0" kern="1200" spc="-50" baseline="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92" userDrawn="1">
          <p15:clr>
            <a:srgbClr val="F26B43"/>
          </p15:clr>
        </p15:guide>
        <p15:guide id="4" pos="192" userDrawn="1">
          <p15:clr>
            <a:srgbClr val="F26B43"/>
          </p15:clr>
        </p15:guide>
        <p15:guide id="5" pos="7488" userDrawn="1">
          <p15:clr>
            <a:srgbClr val="F26B43"/>
          </p15:clr>
        </p15:guide>
        <p15:guide id="6" orient="horz" pos="4128" userDrawn="1">
          <p15:clr>
            <a:srgbClr val="F26B43"/>
          </p15:clr>
        </p15:guide>
        <p15:guide id="7" pos="384" userDrawn="1">
          <p15:clr>
            <a:srgbClr val="F26B43"/>
          </p15:clr>
        </p15:guide>
        <p15:guide id="8" orient="horz" pos="384" userDrawn="1">
          <p15:clr>
            <a:srgbClr val="F26B43"/>
          </p15:clr>
        </p15:guide>
        <p15:guide id="9" pos="7296" userDrawn="1">
          <p15:clr>
            <a:srgbClr val="F26B43"/>
          </p15:clr>
        </p15:guide>
        <p15:guide id="10" orient="horz" pos="3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48E9C6E-106F-4193-89EF-22C66FC7258A}" type="datetime1">
              <a:rPr lang="en-US" smtClean="0"/>
              <a:t>12/4/2023</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Microsoft Confidential</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598032920"/>
      </p:ext>
    </p:extLst>
  </p:cSld>
  <p:clrMap bg1="dk1" tx1="lt1" bg2="dk2" tx2="lt2" accent1="accent1" accent2="accent2" accent3="accent3" accent4="accent4" accent5="accent5" accent6="accent6" hlink="hlink" folHlink="folHlink"/>
  <p:sldLayoutIdLst>
    <p:sldLayoutId id="2147483710" r:id="rId1"/>
  </p:sldLayoutIdLst>
  <p:hf sldNum="0" hdr="0" dt="0"/>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61510D74-84A0-4D03-8353-46A1A55C780E}" type="datetime1">
              <a:rPr lang="en-US" smtClean="0"/>
              <a:t>12/4/2023</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Microsoft Confidential</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00547103"/>
      </p:ext>
    </p:extLst>
  </p:cSld>
  <p:clrMap bg1="dk1" tx1="lt1" bg2="dk2" tx2="lt2" accent1="accent1" accent2="accent2" accent3="accent3" accent4="accent4" accent5="accent5" accent6="accent6" hlink="hlink" folHlink="folHlink"/>
  <p:sldLayoutIdLst>
    <p:sldLayoutId id="2147483725" r:id="rId1"/>
    <p:sldLayoutId id="2147483730" r:id="rId2"/>
  </p:sldLayoutIdLst>
  <p:hf sldNum="0" hdr="0" dt="0"/>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a:gsLst>
            <a:gs pos="0">
              <a:srgbClr val="2E3252"/>
            </a:gs>
            <a:gs pos="2000">
              <a:srgbClr val="2E3252"/>
            </a:gs>
            <a:gs pos="100000">
              <a:srgbClr val="161828"/>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837141"/>
          </a:xfrm>
          <a:prstGeom prst="rect">
            <a:avLst/>
          </a:prstGeom>
          <a:noFill/>
          <a:ln>
            <a:noFill/>
          </a:ln>
        </p:spPr>
        <p:txBody>
          <a:bodyPr spcFirstLastPara="1" wrap="square" lIns="0" tIns="0" rIns="0" bIns="0" anchor="ctr" anchorCtr="0">
            <a:noAutofit/>
          </a:bodyPr>
          <a:lstStyle/>
          <a:p>
            <a:pPr marR="0" lvl="0">
              <a:spcBef>
                <a:spcPts val="0"/>
              </a:spcBef>
              <a:spcAft>
                <a:spcPts val="0"/>
              </a:spcAft>
              <a:buClr>
                <a:schemeClr val="lt1"/>
              </a:buClr>
              <a:buSzPts val="3400"/>
              <a:buFont typeface="Helvetica Neue"/>
            </a:pPr>
            <a:r>
              <a:rPr lang="en-US"/>
              <a:t>Click to edit Master title style</a:t>
            </a:r>
          </a:p>
        </p:txBody>
      </p:sp>
      <p:sp>
        <p:nvSpPr>
          <p:cNvPr id="3" name="Text Placeholder 2"/>
          <p:cNvSpPr>
            <a:spLocks noGrp="1"/>
          </p:cNvSpPr>
          <p:nvPr>
            <p:ph type="body" idx="1"/>
          </p:nvPr>
        </p:nvSpPr>
        <p:spPr>
          <a:xfrm>
            <a:off x="838200" y="1444625"/>
            <a:ext cx="10515600" cy="435133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76308268"/>
      </p:ext>
    </p:extLst>
  </p:cSld>
  <p:clrMap bg1="lt1" tx1="dk1" bg2="lt2" tx2="dk2" accent1="accent1" accent2="accent2" accent3="accent3" accent4="accent4" accent5="accent5" accent6="accent6" hlink="hlink" folHlink="folHlink"/>
  <p:sldLayoutIdLst>
    <p:sldLayoutId id="2147483767" r:id="rId1"/>
  </p:sldLayoutIdLst>
  <p:txStyles>
    <p:titleStyle>
      <a:lvl1pPr algn="l" defTabSz="914377" rtl="0" eaLnBrk="1" latinLnBrk="0" hangingPunct="1">
        <a:lnSpc>
          <a:spcPct val="90000"/>
        </a:lnSpc>
        <a:spcBef>
          <a:spcPct val="0"/>
        </a:spcBef>
        <a:buNone/>
        <a:defRPr lang="en-US" sz="4533" b="1" i="0" u="none" strike="noStrike" kern="1200" cap="none" dirty="0">
          <a:solidFill>
            <a:schemeClr val="lt1"/>
          </a:solidFill>
          <a:latin typeface="+mn-lt"/>
          <a:ea typeface="+mj-ea"/>
          <a:cs typeface="+mj-cs"/>
          <a:sym typeface="Arial"/>
        </a:defRPr>
      </a:lvl1pPr>
    </p:titleStyle>
    <p:bodyStyle>
      <a:lvl1pPr marL="253994" indent="-253994" algn="l" defTabSz="914377" rtl="0" eaLnBrk="1" latinLnBrk="0" hangingPunct="1">
        <a:lnSpc>
          <a:spcPct val="100000"/>
        </a:lnSpc>
        <a:spcBef>
          <a:spcPts val="800"/>
        </a:spcBef>
        <a:buFont typeface="Arial" panose="020B0604020202020204" pitchFamily="34" charset="0"/>
        <a:buChar char="•"/>
        <a:defRPr sz="2667" kern="1200">
          <a:solidFill>
            <a:schemeClr val="bg1"/>
          </a:solidFill>
          <a:latin typeface="+mn-lt"/>
          <a:ea typeface="+mn-ea"/>
          <a:cs typeface="+mn-cs"/>
        </a:defRPr>
      </a:lvl1pPr>
      <a:lvl2pPr marL="759865" indent="-302676" algn="l" defTabSz="914377" rtl="0" eaLnBrk="1" latinLnBrk="0" hangingPunct="1">
        <a:lnSpc>
          <a:spcPct val="100000"/>
        </a:lnSpc>
        <a:spcBef>
          <a:spcPts val="800"/>
        </a:spcBef>
        <a:buFont typeface="Helvetica" panose="020B0604020202030204" pitchFamily="34" charset="0"/>
        <a:buChar char="–"/>
        <a:defRPr sz="2400" kern="1200">
          <a:solidFill>
            <a:schemeClr val="bg1"/>
          </a:solidFill>
          <a:latin typeface="+mn-lt"/>
          <a:ea typeface="+mn-ea"/>
          <a:cs typeface="+mn-cs"/>
        </a:defRPr>
      </a:lvl2pPr>
      <a:lvl3pPr marL="1227636" indent="-313259" algn="l" defTabSz="914377" rtl="0" eaLnBrk="1" latinLnBrk="0" hangingPunct="1">
        <a:lnSpc>
          <a:spcPct val="100000"/>
        </a:lnSpc>
        <a:spcBef>
          <a:spcPts val="800"/>
        </a:spcBef>
        <a:buFont typeface="Courier New" panose="02070309020205020404" pitchFamily="49" charset="0"/>
        <a:buChar char="o"/>
        <a:defRPr sz="2133" kern="1200">
          <a:solidFill>
            <a:schemeClr val="bg1"/>
          </a:solidFill>
          <a:latin typeface="+mn-lt"/>
          <a:ea typeface="+mn-ea"/>
          <a:cs typeface="+mn-cs"/>
        </a:defRPr>
      </a:lvl3pPr>
      <a:lvl4pPr marL="1640376" indent="-241294" algn="l" defTabSz="914377" rtl="0" eaLnBrk="1" latinLnBrk="0" hangingPunct="1">
        <a:lnSpc>
          <a:spcPct val="100000"/>
        </a:lnSpc>
        <a:spcBef>
          <a:spcPts val="800"/>
        </a:spcBef>
        <a:buFont typeface="Wingdings" panose="05000000000000000000" pitchFamily="2" charset="2"/>
        <a:buChar char="§"/>
        <a:defRPr sz="1867" kern="1200">
          <a:solidFill>
            <a:schemeClr val="bg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
          <p15:clr>
            <a:srgbClr val="F26B43"/>
          </p15:clr>
        </p15:guide>
        <p15:guide id="3" pos="537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aka.ms/get-dotnet-8" TargetMode="Externa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svg"/></Relationships>
</file>

<file path=ppt/slides/_rels/slide18.xml.rels><?xml version="1.0" encoding="UTF-8" standalone="yes"?>
<Relationships xmlns="http://schemas.openxmlformats.org/package/2006/relationships"><Relationship Id="rId2" Type="http://schemas.openxmlformats.org/officeDocument/2006/relationships/hyperlink" Target="https://aka.ms/get-dotnet-8"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D251-7A29-B65E-BB59-3D744D554F3D}"/>
              </a:ext>
            </a:extLst>
          </p:cNvPr>
          <p:cNvSpPr>
            <a:spLocks noGrp="1"/>
          </p:cNvSpPr>
          <p:nvPr>
            <p:ph type="title"/>
          </p:nvPr>
        </p:nvSpPr>
        <p:spPr>
          <a:xfrm>
            <a:off x="609600" y="1709738"/>
            <a:ext cx="10972800" cy="2852737"/>
          </a:xfrm>
        </p:spPr>
        <p:txBody>
          <a:bodyPr/>
          <a:lstStyle/>
          <a:p>
            <a:r>
              <a:rPr lang="en-US" dirty="0"/>
              <a:t>.NET Aspire</a:t>
            </a:r>
          </a:p>
        </p:txBody>
      </p:sp>
      <p:sp>
        <p:nvSpPr>
          <p:cNvPr id="3" name="Text Placeholder 2">
            <a:extLst>
              <a:ext uri="{FF2B5EF4-FFF2-40B4-BE49-F238E27FC236}">
                <a16:creationId xmlns:a16="http://schemas.microsoft.com/office/drawing/2014/main" id="{91A24030-0A83-430C-3CDC-B9265D2C97A0}"/>
              </a:ext>
            </a:extLst>
          </p:cNvPr>
          <p:cNvSpPr>
            <a:spLocks noGrp="1"/>
          </p:cNvSpPr>
          <p:nvPr>
            <p:ph type="body" idx="1"/>
          </p:nvPr>
        </p:nvSpPr>
        <p:spPr>
          <a:xfrm>
            <a:off x="609600" y="4589463"/>
            <a:ext cx="10972800" cy="1500187"/>
          </a:xfrm>
        </p:spPr>
        <p:txBody>
          <a:bodyPr/>
          <a:lstStyle/>
          <a:p>
            <a:endParaRPr lang="en-US" dirty="0"/>
          </a:p>
        </p:txBody>
      </p:sp>
    </p:spTree>
    <p:extLst>
      <p:ext uri="{BB962C8B-B14F-4D97-AF65-F5344CB8AC3E}">
        <p14:creationId xmlns:p14="http://schemas.microsoft.com/office/powerpoint/2010/main" val="2919931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C4D398-E29D-821D-B86F-902C424B2EEC}"/>
              </a:ext>
            </a:extLst>
          </p:cNvPr>
          <p:cNvSpPr>
            <a:spLocks noGrp="1"/>
          </p:cNvSpPr>
          <p:nvPr>
            <p:ph type="title"/>
          </p:nvPr>
        </p:nvSpPr>
        <p:spPr/>
        <p:txBody>
          <a:bodyPr/>
          <a:lstStyle/>
          <a:p>
            <a:r>
              <a:rPr lang="en-US"/>
              <a:t>Introducing .NET Aspire</a:t>
            </a:r>
          </a:p>
        </p:txBody>
      </p:sp>
      <p:sp>
        <p:nvSpPr>
          <p:cNvPr id="6" name="Text Placeholder 5">
            <a:extLst>
              <a:ext uri="{FF2B5EF4-FFF2-40B4-BE49-F238E27FC236}">
                <a16:creationId xmlns:a16="http://schemas.microsoft.com/office/drawing/2014/main" id="{857DF989-32D8-429D-468F-8BE7B87D3443}"/>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0A259108-A291-88F7-DD58-17B97B5DEC23}"/>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7" name="Group 6">
            <a:extLst>
              <a:ext uri="{FF2B5EF4-FFF2-40B4-BE49-F238E27FC236}">
                <a16:creationId xmlns:a16="http://schemas.microsoft.com/office/drawing/2014/main" id="{B8AF7C76-50E2-DDE8-F4FA-25D966F4C190}"/>
              </a:ext>
            </a:extLst>
          </p:cNvPr>
          <p:cNvGrpSpPr/>
          <p:nvPr/>
        </p:nvGrpSpPr>
        <p:grpSpPr>
          <a:xfrm>
            <a:off x="9200276" y="2174612"/>
            <a:ext cx="2209800" cy="2324100"/>
            <a:chOff x="7048500" y="660400"/>
            <a:chExt cx="2209800" cy="2324100"/>
          </a:xfrm>
        </p:grpSpPr>
        <p:pic>
          <p:nvPicPr>
            <p:cNvPr id="8" name="Graphic 7">
              <a:extLst>
                <a:ext uri="{FF2B5EF4-FFF2-40B4-BE49-F238E27FC236}">
                  <a16:creationId xmlns:a16="http://schemas.microsoft.com/office/drawing/2014/main" id="{1530E588-A2C1-162B-9704-AEA1343275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48500" y="660400"/>
              <a:ext cx="2209800" cy="2324100"/>
            </a:xfrm>
            <a:prstGeom prst="rect">
              <a:avLst/>
            </a:prstGeom>
          </p:spPr>
        </p:pic>
        <p:pic>
          <p:nvPicPr>
            <p:cNvPr id="9" name="Graphic 8">
              <a:extLst>
                <a:ext uri="{FF2B5EF4-FFF2-40B4-BE49-F238E27FC236}">
                  <a16:creationId xmlns:a16="http://schemas.microsoft.com/office/drawing/2014/main" id="{A2915490-A43E-8E03-958D-2855D1F0B6E8}"/>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108236" y="1017000"/>
              <a:ext cx="949224" cy="949224"/>
            </a:xfrm>
            <a:prstGeom prst="rect">
              <a:avLst/>
            </a:prstGeom>
          </p:spPr>
        </p:pic>
      </p:grpSp>
    </p:spTree>
    <p:extLst>
      <p:ext uri="{BB962C8B-B14F-4D97-AF65-F5344CB8AC3E}">
        <p14:creationId xmlns:p14="http://schemas.microsoft.com/office/powerpoint/2010/main" val="3718938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vert="horz" lIns="91440" tIns="45720" rIns="91440" bIns="45720" rtlCol="0" anchor="t">
            <a:normAutofit/>
          </a:bodyPr>
          <a:lstStyle/>
          <a:p>
            <a:endParaRPr lang="en-US"/>
          </a:p>
        </p:txBody>
      </p:sp>
      <p:sp>
        <p:nvSpPr>
          <p:cNvPr id="2" name="Footer Placeholder 1">
            <a:extLst>
              <a:ext uri="{FF2B5EF4-FFF2-40B4-BE49-F238E27FC236}">
                <a16:creationId xmlns:a16="http://schemas.microsoft.com/office/drawing/2014/main" id="{2E6A8BE2-3C6E-4365-A8B9-933140E5CD16}"/>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75726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7892-CD7C-AD9B-4E52-716449954549}"/>
              </a:ext>
            </a:extLst>
          </p:cNvPr>
          <p:cNvSpPr>
            <a:spLocks noGrp="1"/>
          </p:cNvSpPr>
          <p:nvPr>
            <p:ph type="title"/>
          </p:nvPr>
        </p:nvSpPr>
        <p:spPr/>
        <p:txBody>
          <a:bodyPr/>
          <a:lstStyle/>
          <a:p>
            <a:r>
              <a:rPr lang="en-US" dirty="0"/>
              <a:t>App Model</a:t>
            </a:r>
          </a:p>
        </p:txBody>
      </p:sp>
      <p:sp>
        <p:nvSpPr>
          <p:cNvPr id="3" name="Content Placeholder 2">
            <a:extLst>
              <a:ext uri="{FF2B5EF4-FFF2-40B4-BE49-F238E27FC236}">
                <a16:creationId xmlns:a16="http://schemas.microsoft.com/office/drawing/2014/main" id="{B8A14BF7-3B55-A7E9-037E-E77C18870BDF}"/>
              </a:ext>
            </a:extLst>
          </p:cNvPr>
          <p:cNvSpPr>
            <a:spLocks noGrp="1"/>
          </p:cNvSpPr>
          <p:nvPr>
            <p:ph idx="1"/>
          </p:nvPr>
        </p:nvSpPr>
        <p:spPr>
          <a:xfrm>
            <a:off x="838200" y="1825625"/>
            <a:ext cx="6007217" cy="4351338"/>
          </a:xfrm>
        </p:spPr>
        <p:txBody>
          <a:bodyPr>
            <a:normAutofit fontScale="92500" lnSpcReduction="20000"/>
          </a:bodyPr>
          <a:lstStyle/>
          <a:p>
            <a:r>
              <a:rPr lang="en-US" dirty="0"/>
              <a:t>Orchestrates resources in your dev environment</a:t>
            </a:r>
          </a:p>
          <a:p>
            <a:pPr lvl="1"/>
            <a:r>
              <a:rPr lang="en-US" dirty="0"/>
              <a:t>Projects, containers, executables, live dependencies</a:t>
            </a:r>
          </a:p>
          <a:p>
            <a:endParaRPr lang="en-US" dirty="0"/>
          </a:p>
          <a:p>
            <a:r>
              <a:rPr lang="en-US" dirty="0"/>
              <a:t>Grows with you:</a:t>
            </a:r>
          </a:p>
          <a:p>
            <a:pPr lvl="1"/>
            <a:r>
              <a:rPr lang="en-US" dirty="0"/>
              <a:t>From a single web app with a database to many microservices and their dependencies.</a:t>
            </a:r>
          </a:p>
          <a:p>
            <a:endParaRPr lang="en-US" dirty="0"/>
          </a:p>
          <a:p>
            <a:r>
              <a:rPr lang="en-US" dirty="0"/>
              <a:t>Can generate a manifest that can be examined by other process, such as deployment pipelines or tooling.</a:t>
            </a:r>
          </a:p>
          <a:p>
            <a:pPr marL="0" indent="0">
              <a:buNone/>
            </a:pPr>
            <a:endParaRPr lang="en-US" dirty="0"/>
          </a:p>
          <a:p>
            <a:endParaRPr lang="en-US" dirty="0"/>
          </a:p>
        </p:txBody>
      </p:sp>
      <p:grpSp>
        <p:nvGrpSpPr>
          <p:cNvPr id="18" name="Group 17">
            <a:extLst>
              <a:ext uri="{FF2B5EF4-FFF2-40B4-BE49-F238E27FC236}">
                <a16:creationId xmlns:a16="http://schemas.microsoft.com/office/drawing/2014/main" id="{5BADB5E7-82DD-AF28-5093-9DC6936FE2FD}"/>
              </a:ext>
            </a:extLst>
          </p:cNvPr>
          <p:cNvGrpSpPr/>
          <p:nvPr/>
        </p:nvGrpSpPr>
        <p:grpSpPr>
          <a:xfrm>
            <a:off x="5231933" y="1827861"/>
            <a:ext cx="8049413" cy="3894169"/>
            <a:chOff x="1631221" y="1192058"/>
            <a:chExt cx="8996601" cy="4246187"/>
          </a:xfrm>
        </p:grpSpPr>
        <p:sp>
          <p:nvSpPr>
            <p:cNvPr id="19" name="Rounded Rectangle 2">
              <a:extLst>
                <a:ext uri="{FF2B5EF4-FFF2-40B4-BE49-F238E27FC236}">
                  <a16:creationId xmlns:a16="http://schemas.microsoft.com/office/drawing/2014/main" id="{A5783749-D3FD-E143-640C-B91AFC961CB7}"/>
                </a:ext>
              </a:extLst>
            </p:cNvPr>
            <p:cNvSpPr/>
            <p:nvPr/>
          </p:nvSpPr>
          <p:spPr>
            <a:xfrm>
              <a:off x="3372078" y="1192058"/>
              <a:ext cx="5973418" cy="4246187"/>
            </a:xfrm>
            <a:prstGeom prst="roundRect">
              <a:avLst>
                <a:gd name="adj" fmla="val 7290"/>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20" name="Rounded Rectangle 51">
              <a:extLst>
                <a:ext uri="{FF2B5EF4-FFF2-40B4-BE49-F238E27FC236}">
                  <a16:creationId xmlns:a16="http://schemas.microsoft.com/office/drawing/2014/main" id="{46943484-373F-1902-CF27-5941B7FDBBCE}"/>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21" name="Rounded Rectangle 189">
              <a:extLst>
                <a:ext uri="{FF2B5EF4-FFF2-40B4-BE49-F238E27FC236}">
                  <a16:creationId xmlns:a16="http://schemas.microsoft.com/office/drawing/2014/main" id="{127E9948-FFF0-159F-358D-6265B04F1A87}"/>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2" name="Rounded Rectangle 39">
              <a:extLst>
                <a:ext uri="{FF2B5EF4-FFF2-40B4-BE49-F238E27FC236}">
                  <a16:creationId xmlns:a16="http://schemas.microsoft.com/office/drawing/2014/main" id="{494C5EE8-8AF6-F1F5-8F8B-D8E7BC9F264C}"/>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23" name="Rounded Rectangle 38">
              <a:extLst>
                <a:ext uri="{FF2B5EF4-FFF2-40B4-BE49-F238E27FC236}">
                  <a16:creationId xmlns:a16="http://schemas.microsoft.com/office/drawing/2014/main" id="{43BC4CC5-D7ED-D9F0-246E-4E60238B64AC}"/>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24" name="Rounded Rectangle 199">
              <a:extLst>
                <a:ext uri="{FF2B5EF4-FFF2-40B4-BE49-F238E27FC236}">
                  <a16:creationId xmlns:a16="http://schemas.microsoft.com/office/drawing/2014/main" id="{6AB38488-8C76-B072-908A-1A67EF302015}"/>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5" name="Rounded Rectangle 203">
              <a:extLst>
                <a:ext uri="{FF2B5EF4-FFF2-40B4-BE49-F238E27FC236}">
                  <a16:creationId xmlns:a16="http://schemas.microsoft.com/office/drawing/2014/main" id="{4F7C8583-2862-4DBA-CC55-EFA56043F38D}"/>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26" name="TextBox 25">
              <a:extLst>
                <a:ext uri="{FF2B5EF4-FFF2-40B4-BE49-F238E27FC236}">
                  <a16:creationId xmlns:a16="http://schemas.microsoft.com/office/drawing/2014/main" id="{976107EC-CAB1-F4A6-3BB4-B35E90603E8F}"/>
                </a:ext>
              </a:extLst>
            </p:cNvPr>
            <p:cNvSpPr txBox="1"/>
            <p:nvPr/>
          </p:nvSpPr>
          <p:spPr>
            <a:xfrm>
              <a:off x="6821946" y="3409851"/>
              <a:ext cx="810556" cy="234919"/>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Semibold"/>
                  <a:cs typeface="Calibri" panose="020F0502020204030204" pitchFamily="34" charset="0"/>
                </a:rPr>
                <a:t>PostgreSQL</a:t>
              </a:r>
            </a:p>
          </p:txBody>
        </p:sp>
        <p:pic>
          <p:nvPicPr>
            <p:cNvPr id="27" name="Picture 4">
              <a:extLst>
                <a:ext uri="{FF2B5EF4-FFF2-40B4-BE49-F238E27FC236}">
                  <a16:creationId xmlns:a16="http://schemas.microsoft.com/office/drawing/2014/main" id="{548C6120-73C9-8E8D-E9B9-791CA42DA9B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20B37BB-03A1-B315-2BD4-2A75470AA832}"/>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29" name="Rounded Rectangle 224">
              <a:extLst>
                <a:ext uri="{FF2B5EF4-FFF2-40B4-BE49-F238E27FC236}">
                  <a16:creationId xmlns:a16="http://schemas.microsoft.com/office/drawing/2014/main" id="{5F78DB08-983D-E6A4-2969-A853FFF40D1F}"/>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30" name="Elbow Connector 58">
              <a:extLst>
                <a:ext uri="{FF2B5EF4-FFF2-40B4-BE49-F238E27FC236}">
                  <a16:creationId xmlns:a16="http://schemas.microsoft.com/office/drawing/2014/main" id="{F6E3939C-4603-3402-7E4B-BFD4E65BF63D}"/>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31" name="Elbow Connector 64">
              <a:extLst>
                <a:ext uri="{FF2B5EF4-FFF2-40B4-BE49-F238E27FC236}">
                  <a16:creationId xmlns:a16="http://schemas.microsoft.com/office/drawing/2014/main" id="{DD255094-87FF-EB58-3936-73B9982F6072}"/>
                </a:ext>
              </a:extLst>
            </p:cNvPr>
            <p:cNvCxnSpPr>
              <a:cxnSpLocks/>
              <a:stCxn id="29"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32" name="Rounded Rectangle 5">
              <a:extLst>
                <a:ext uri="{FF2B5EF4-FFF2-40B4-BE49-F238E27FC236}">
                  <a16:creationId xmlns:a16="http://schemas.microsoft.com/office/drawing/2014/main" id="{C2AE6565-5276-A8E4-C894-DC06B3513FC7}"/>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C5D083C9-8077-1C29-7013-C0D2CA32B276}"/>
                </a:ext>
              </a:extLst>
            </p:cNvPr>
            <p:cNvGrpSpPr/>
            <p:nvPr/>
          </p:nvGrpSpPr>
          <p:grpSpPr>
            <a:xfrm>
              <a:off x="8071970" y="3466174"/>
              <a:ext cx="960245" cy="777240"/>
              <a:chOff x="8051893" y="3466174"/>
              <a:chExt cx="960245" cy="777240"/>
            </a:xfrm>
          </p:grpSpPr>
          <p:sp>
            <p:nvSpPr>
              <p:cNvPr id="141" name="Rounded Rectangle 125">
                <a:extLst>
                  <a:ext uri="{FF2B5EF4-FFF2-40B4-BE49-F238E27FC236}">
                    <a16:creationId xmlns:a16="http://schemas.microsoft.com/office/drawing/2014/main" id="{C18807EE-F922-8D17-1CDC-4605EF152205}"/>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42" name="Graphic 141">
                <a:extLst>
                  <a:ext uri="{FF2B5EF4-FFF2-40B4-BE49-F238E27FC236}">
                    <a16:creationId xmlns:a16="http://schemas.microsoft.com/office/drawing/2014/main" id="{8D70E3DF-55F4-7968-99C6-753945E58BD4}"/>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43" name="TextBox 142">
                <a:extLst>
                  <a:ext uri="{FF2B5EF4-FFF2-40B4-BE49-F238E27FC236}">
                    <a16:creationId xmlns:a16="http://schemas.microsoft.com/office/drawing/2014/main" id="{8217F635-72AE-04A1-EE38-8D0FF4BBEEB1}"/>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37" name="Picture 36" descr="A purple triangle with white triangles&#10;&#10;Description automatically generated">
              <a:extLst>
                <a:ext uri="{FF2B5EF4-FFF2-40B4-BE49-F238E27FC236}">
                  <a16:creationId xmlns:a16="http://schemas.microsoft.com/office/drawing/2014/main" id="{8FEB2BD3-8293-4AED-2A85-4477B10A342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545708" y="1350002"/>
              <a:ext cx="197867" cy="202291"/>
            </a:xfrm>
            <a:prstGeom prst="rect">
              <a:avLst/>
            </a:prstGeom>
          </p:spPr>
        </p:pic>
        <p:grpSp>
          <p:nvGrpSpPr>
            <p:cNvPr id="38" name="Group 37">
              <a:extLst>
                <a:ext uri="{FF2B5EF4-FFF2-40B4-BE49-F238E27FC236}">
                  <a16:creationId xmlns:a16="http://schemas.microsoft.com/office/drawing/2014/main" id="{30D4F130-8516-746B-E999-166C07E53797}"/>
                </a:ext>
              </a:extLst>
            </p:cNvPr>
            <p:cNvGrpSpPr/>
            <p:nvPr/>
          </p:nvGrpSpPr>
          <p:grpSpPr>
            <a:xfrm>
              <a:off x="9672280" y="2214809"/>
              <a:ext cx="955542" cy="1008352"/>
              <a:chOff x="9652203" y="2214809"/>
              <a:chExt cx="955542" cy="1008352"/>
            </a:xfrm>
          </p:grpSpPr>
          <p:sp>
            <p:nvSpPr>
              <p:cNvPr id="138" name="Rectangle 137">
                <a:extLst>
                  <a:ext uri="{FF2B5EF4-FFF2-40B4-BE49-F238E27FC236}">
                    <a16:creationId xmlns:a16="http://schemas.microsoft.com/office/drawing/2014/main" id="{F75D0AD3-82D7-5EFC-A813-389B5C8AB869}"/>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39" name="TextBox 138">
                <a:extLst>
                  <a:ext uri="{FF2B5EF4-FFF2-40B4-BE49-F238E27FC236}">
                    <a16:creationId xmlns:a16="http://schemas.microsoft.com/office/drawing/2014/main" id="{9F30A103-EC4B-7F24-3C06-E355459B32FB}"/>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40" name="Graphic 139">
                <a:extLst>
                  <a:ext uri="{FF2B5EF4-FFF2-40B4-BE49-F238E27FC236}">
                    <a16:creationId xmlns:a16="http://schemas.microsoft.com/office/drawing/2014/main" id="{2ACBC0DC-8438-3CDE-73DC-EA11786C299B}"/>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cxnSp>
          <p:nvCxnSpPr>
            <p:cNvPr id="40" name="Straight Connector 39">
              <a:extLst>
                <a:ext uri="{FF2B5EF4-FFF2-40B4-BE49-F238E27FC236}">
                  <a16:creationId xmlns:a16="http://schemas.microsoft.com/office/drawing/2014/main" id="{EEB255F6-943B-3FF0-BC87-64866B9E6092}"/>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41" name="Rounded Rectangle 56">
              <a:extLst>
                <a:ext uri="{FF2B5EF4-FFF2-40B4-BE49-F238E27FC236}">
                  <a16:creationId xmlns:a16="http://schemas.microsoft.com/office/drawing/2014/main" id="{C3EBD0A7-B4EA-AA7C-2E63-03F3A291D1D7}"/>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TextBox 41">
              <a:extLst>
                <a:ext uri="{FF2B5EF4-FFF2-40B4-BE49-F238E27FC236}">
                  <a16:creationId xmlns:a16="http://schemas.microsoft.com/office/drawing/2014/main" id="{21CDC846-1405-1DEC-A24C-7DE712491948}"/>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43" name="Rounded Rectangle 55">
              <a:extLst>
                <a:ext uri="{FF2B5EF4-FFF2-40B4-BE49-F238E27FC236}">
                  <a16:creationId xmlns:a16="http://schemas.microsoft.com/office/drawing/2014/main" id="{F9A6BB35-A9CA-9548-2FE4-660AF6717EF8}"/>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44" name="Rounded Rectangle 32">
              <a:extLst>
                <a:ext uri="{FF2B5EF4-FFF2-40B4-BE49-F238E27FC236}">
                  <a16:creationId xmlns:a16="http://schemas.microsoft.com/office/drawing/2014/main" id="{80743B59-DA49-54A0-46DE-231A3F4F48C4}"/>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5" name="Rounded Rectangle 179">
              <a:extLst>
                <a:ext uri="{FF2B5EF4-FFF2-40B4-BE49-F238E27FC236}">
                  <a16:creationId xmlns:a16="http://schemas.microsoft.com/office/drawing/2014/main" id="{2418D3D4-F0D4-CFA9-74C2-2CBDEF3B2DEC}"/>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46" name="TextBox 45">
              <a:extLst>
                <a:ext uri="{FF2B5EF4-FFF2-40B4-BE49-F238E27FC236}">
                  <a16:creationId xmlns:a16="http://schemas.microsoft.com/office/drawing/2014/main" id="{6C8776D6-B587-A50D-83BF-CAC728F851C4}"/>
                </a:ext>
              </a:extLst>
            </p:cNvPr>
            <p:cNvSpPr txBox="1"/>
            <p:nvPr/>
          </p:nvSpPr>
          <p:spPr>
            <a:xfrm>
              <a:off x="6821946" y="2044071"/>
              <a:ext cx="810556" cy="234919"/>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Semibold"/>
                  <a:cs typeface="Calibri" panose="020F0502020204030204" pitchFamily="34" charset="0"/>
                </a:rPr>
                <a:t>PostgreSQL</a:t>
              </a:r>
            </a:p>
          </p:txBody>
        </p:sp>
        <p:pic>
          <p:nvPicPr>
            <p:cNvPr id="47" name="Picture 4">
              <a:extLst>
                <a:ext uri="{FF2B5EF4-FFF2-40B4-BE49-F238E27FC236}">
                  <a16:creationId xmlns:a16="http://schemas.microsoft.com/office/drawing/2014/main" id="{276EE1E5-F78D-B4EE-E2CE-94097213A19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8CAA16DC-9277-75CB-271D-DFBD2BF334B9}"/>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49" name="Rounded Rectangle 12">
              <a:extLst>
                <a:ext uri="{FF2B5EF4-FFF2-40B4-BE49-F238E27FC236}">
                  <a16:creationId xmlns:a16="http://schemas.microsoft.com/office/drawing/2014/main" id="{C5EE2097-1857-FDDE-9D86-D31A8DED70E3}"/>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50" name="Straight Arrow Connector 49">
              <a:extLst>
                <a:ext uri="{FF2B5EF4-FFF2-40B4-BE49-F238E27FC236}">
                  <a16:creationId xmlns:a16="http://schemas.microsoft.com/office/drawing/2014/main" id="{B200402F-C229-ADC8-A320-F8B52E9FD3E2}"/>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51" name="Rounded Rectangle 193">
              <a:extLst>
                <a:ext uri="{FF2B5EF4-FFF2-40B4-BE49-F238E27FC236}">
                  <a16:creationId xmlns:a16="http://schemas.microsoft.com/office/drawing/2014/main" id="{80B6FA5D-2DD0-F269-608E-9491A0C7FDEC}"/>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82358BB6-5869-AB62-0586-AA2FA1890E4C}"/>
                </a:ext>
              </a:extLst>
            </p:cNvPr>
            <p:cNvSpPr txBox="1"/>
            <p:nvPr/>
          </p:nvSpPr>
          <p:spPr>
            <a:xfrm>
              <a:off x="6821946" y="2665454"/>
              <a:ext cx="803094" cy="234919"/>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C6670F77-6A86-2BED-2B5F-23506309F34F}"/>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EFC50FDD-31E1-68CE-8D70-E191EC16FD05}"/>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55" name="Straight Arrow Connector 54">
              <a:extLst>
                <a:ext uri="{FF2B5EF4-FFF2-40B4-BE49-F238E27FC236}">
                  <a16:creationId xmlns:a16="http://schemas.microsoft.com/office/drawing/2014/main" id="{C5FEEA29-7728-598F-3509-A5A63EDE16E0}"/>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56" name="Rounded Rectangle 209">
              <a:extLst>
                <a:ext uri="{FF2B5EF4-FFF2-40B4-BE49-F238E27FC236}">
                  <a16:creationId xmlns:a16="http://schemas.microsoft.com/office/drawing/2014/main" id="{BDF601F9-B510-8ABB-FC82-2488D49D53DE}"/>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7" name="Rounded Rectangle 213">
              <a:extLst>
                <a:ext uri="{FF2B5EF4-FFF2-40B4-BE49-F238E27FC236}">
                  <a16:creationId xmlns:a16="http://schemas.microsoft.com/office/drawing/2014/main" id="{86C6E98E-2A1D-5889-5156-5880D73DEFAF}"/>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58" name="Graphic 57">
              <a:extLst>
                <a:ext uri="{FF2B5EF4-FFF2-40B4-BE49-F238E27FC236}">
                  <a16:creationId xmlns:a16="http://schemas.microsoft.com/office/drawing/2014/main" id="{2F55279A-70E8-ECDD-47F9-AB7B63E9FBB7}"/>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59" name="TextBox 58">
              <a:extLst>
                <a:ext uri="{FF2B5EF4-FFF2-40B4-BE49-F238E27FC236}">
                  <a16:creationId xmlns:a16="http://schemas.microsoft.com/office/drawing/2014/main" id="{6B5592C9-26AB-B4D1-CB04-F03378016D26}"/>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60" name="TextBox 59">
              <a:extLst>
                <a:ext uri="{FF2B5EF4-FFF2-40B4-BE49-F238E27FC236}">
                  <a16:creationId xmlns:a16="http://schemas.microsoft.com/office/drawing/2014/main" id="{1DB9D8A2-372D-2A3F-216D-A0B0AF92049F}"/>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61" name="Rounded Rectangle 208">
              <a:extLst>
                <a:ext uri="{FF2B5EF4-FFF2-40B4-BE49-F238E27FC236}">
                  <a16:creationId xmlns:a16="http://schemas.microsoft.com/office/drawing/2014/main" id="{F68FB61A-1923-C14F-FF7A-E05A3B6D05AC}"/>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62" name="Oval 61">
              <a:extLst>
                <a:ext uri="{FF2B5EF4-FFF2-40B4-BE49-F238E27FC236}">
                  <a16:creationId xmlns:a16="http://schemas.microsoft.com/office/drawing/2014/main" id="{98EE75CA-B3FC-32CB-402B-437A1F3120A5}"/>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63" name="Graphic 62">
              <a:extLst>
                <a:ext uri="{FF2B5EF4-FFF2-40B4-BE49-F238E27FC236}">
                  <a16:creationId xmlns:a16="http://schemas.microsoft.com/office/drawing/2014/main" id="{110DB091-4160-2E4C-7903-ADE93AF0BFFC}"/>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64" name="Straight Arrow Connector 63">
              <a:extLst>
                <a:ext uri="{FF2B5EF4-FFF2-40B4-BE49-F238E27FC236}">
                  <a16:creationId xmlns:a16="http://schemas.microsoft.com/office/drawing/2014/main" id="{7683B1BD-F7D5-D6ED-58F8-E1127A56B650}"/>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78" name="Straight Connector 77">
              <a:extLst>
                <a:ext uri="{FF2B5EF4-FFF2-40B4-BE49-F238E27FC236}">
                  <a16:creationId xmlns:a16="http://schemas.microsoft.com/office/drawing/2014/main" id="{34E52842-E698-330D-D2E4-3604F9C13C1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79" name="Straight Arrow Connector 78">
              <a:extLst>
                <a:ext uri="{FF2B5EF4-FFF2-40B4-BE49-F238E27FC236}">
                  <a16:creationId xmlns:a16="http://schemas.microsoft.com/office/drawing/2014/main" id="{EB859766-FD08-BDE8-899F-F6A9D6EBA1B5}"/>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80" name="Straight Arrow Connector 79">
              <a:extLst>
                <a:ext uri="{FF2B5EF4-FFF2-40B4-BE49-F238E27FC236}">
                  <a16:creationId xmlns:a16="http://schemas.microsoft.com/office/drawing/2014/main" id="{D1E227A1-8EBF-BF39-B97C-6FD7FDFDE48F}"/>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81" name="Straight Arrow Connector 80">
              <a:extLst>
                <a:ext uri="{FF2B5EF4-FFF2-40B4-BE49-F238E27FC236}">
                  <a16:creationId xmlns:a16="http://schemas.microsoft.com/office/drawing/2014/main" id="{CAE984B5-520C-CC17-35C8-F808F1AC8226}"/>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82" name="Elbow Connector 175">
              <a:extLst>
                <a:ext uri="{FF2B5EF4-FFF2-40B4-BE49-F238E27FC236}">
                  <a16:creationId xmlns:a16="http://schemas.microsoft.com/office/drawing/2014/main" id="{63DD1FF5-62F0-4F35-650C-408A5AC0789A}"/>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83" name="Elbow Connector 182">
              <a:extLst>
                <a:ext uri="{FF2B5EF4-FFF2-40B4-BE49-F238E27FC236}">
                  <a16:creationId xmlns:a16="http://schemas.microsoft.com/office/drawing/2014/main" id="{29AA7468-88E3-EA83-0022-76A15DD2B94C}"/>
                </a:ext>
              </a:extLst>
            </p:cNvPr>
            <p:cNvCxnSpPr>
              <a:cxnSpLocks/>
              <a:stCxn id="141" idx="1"/>
              <a:endCxn id="56"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84" name="Straight Arrow Connector 83">
              <a:extLst>
                <a:ext uri="{FF2B5EF4-FFF2-40B4-BE49-F238E27FC236}">
                  <a16:creationId xmlns:a16="http://schemas.microsoft.com/office/drawing/2014/main" id="{2BED376A-B406-C610-ACE9-E5DAD4BD45F7}"/>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85" name="Rounded Rectangle 94">
              <a:extLst>
                <a:ext uri="{FF2B5EF4-FFF2-40B4-BE49-F238E27FC236}">
                  <a16:creationId xmlns:a16="http://schemas.microsoft.com/office/drawing/2014/main" id="{0608FD3D-28E6-04D8-9FE6-B9F443948E3F}"/>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6" name="Rounded Rectangle 14">
              <a:extLst>
                <a:ext uri="{FF2B5EF4-FFF2-40B4-BE49-F238E27FC236}">
                  <a16:creationId xmlns:a16="http://schemas.microsoft.com/office/drawing/2014/main" id="{E0EA905D-8903-F13B-5429-B358A285ADF6}"/>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87" name="Oval 86">
              <a:extLst>
                <a:ext uri="{FF2B5EF4-FFF2-40B4-BE49-F238E27FC236}">
                  <a16:creationId xmlns:a16="http://schemas.microsoft.com/office/drawing/2014/main" id="{7FEB6D01-2257-87CE-D04E-8DDB2A07FC25}"/>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88" name="Picture 2">
              <a:extLst>
                <a:ext uri="{FF2B5EF4-FFF2-40B4-BE49-F238E27FC236}">
                  <a16:creationId xmlns:a16="http://schemas.microsoft.com/office/drawing/2014/main" id="{8A6181F6-28FA-E56D-5948-7A51AF4D7AC6}"/>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88">
              <a:extLst>
                <a:ext uri="{FF2B5EF4-FFF2-40B4-BE49-F238E27FC236}">
                  <a16:creationId xmlns:a16="http://schemas.microsoft.com/office/drawing/2014/main" id="{B79C9134-CBAF-9ADE-B2BC-001CAEC9E5FF}"/>
                </a:ext>
              </a:extLst>
            </p:cNvPr>
            <p:cNvGrpSpPr/>
            <p:nvPr/>
          </p:nvGrpSpPr>
          <p:grpSpPr>
            <a:xfrm>
              <a:off x="3502622" y="3354467"/>
              <a:ext cx="1143000" cy="1143000"/>
              <a:chOff x="3482545" y="3354467"/>
              <a:chExt cx="1143000" cy="1143000"/>
            </a:xfrm>
          </p:grpSpPr>
          <p:sp>
            <p:nvSpPr>
              <p:cNvPr id="125" name="Rounded Rectangle 92">
                <a:extLst>
                  <a:ext uri="{FF2B5EF4-FFF2-40B4-BE49-F238E27FC236}">
                    <a16:creationId xmlns:a16="http://schemas.microsoft.com/office/drawing/2014/main" id="{C3CFB281-74F0-E87D-051D-104BEEFF2ACA}"/>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6" name="TextBox 125">
                <a:extLst>
                  <a:ext uri="{FF2B5EF4-FFF2-40B4-BE49-F238E27FC236}">
                    <a16:creationId xmlns:a16="http://schemas.microsoft.com/office/drawing/2014/main" id="{FB6DA742-D0ED-D32C-BBC0-A56612C63D90}"/>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27" name="Rounded Rectangle 137">
                <a:extLst>
                  <a:ext uri="{FF2B5EF4-FFF2-40B4-BE49-F238E27FC236}">
                    <a16:creationId xmlns:a16="http://schemas.microsoft.com/office/drawing/2014/main" id="{D0DA4999-0327-9EEC-4602-9DD35B64537C}"/>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28" name="Oval 127">
                <a:extLst>
                  <a:ext uri="{FF2B5EF4-FFF2-40B4-BE49-F238E27FC236}">
                    <a16:creationId xmlns:a16="http://schemas.microsoft.com/office/drawing/2014/main" id="{0FECE87F-D2DE-9F94-E71E-A8C33DAF57DB}"/>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9" name="Graphic 23" descr="Blazor logo">
                <a:extLst>
                  <a:ext uri="{FF2B5EF4-FFF2-40B4-BE49-F238E27FC236}">
                    <a16:creationId xmlns:a16="http://schemas.microsoft.com/office/drawing/2014/main" id="{43C31DBF-CDE1-1781-7834-AD5C26C6CE09}"/>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90" name="Group 89">
              <a:extLst>
                <a:ext uri="{FF2B5EF4-FFF2-40B4-BE49-F238E27FC236}">
                  <a16:creationId xmlns:a16="http://schemas.microsoft.com/office/drawing/2014/main" id="{50124436-C09A-DF10-69E6-4CA59BC2C4E3}"/>
                </a:ext>
              </a:extLst>
            </p:cNvPr>
            <p:cNvGrpSpPr/>
            <p:nvPr/>
          </p:nvGrpSpPr>
          <p:grpSpPr>
            <a:xfrm>
              <a:off x="1631518" y="1973231"/>
              <a:ext cx="1143000" cy="1143000"/>
              <a:chOff x="1611441" y="1973231"/>
              <a:chExt cx="1143000" cy="1143000"/>
            </a:xfrm>
          </p:grpSpPr>
          <p:sp>
            <p:nvSpPr>
              <p:cNvPr id="117" name="Rounded Rectangle 34">
                <a:extLst>
                  <a:ext uri="{FF2B5EF4-FFF2-40B4-BE49-F238E27FC236}">
                    <a16:creationId xmlns:a16="http://schemas.microsoft.com/office/drawing/2014/main" id="{A7FBCC10-355B-8611-78EE-DDAF481A23A4}"/>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pic>
            <p:nvPicPr>
              <p:cNvPr id="124" name="Graphic 123">
                <a:extLst>
                  <a:ext uri="{FF2B5EF4-FFF2-40B4-BE49-F238E27FC236}">
                    <a16:creationId xmlns:a16="http://schemas.microsoft.com/office/drawing/2014/main" id="{4C1E868D-B4F6-52E6-B453-33A719AD315B}"/>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2155999" y="2809409"/>
                <a:ext cx="40436" cy="13780"/>
              </a:xfrm>
              <a:prstGeom prst="rect">
                <a:avLst/>
              </a:prstGeom>
            </p:spPr>
          </p:pic>
        </p:grpSp>
        <p:grpSp>
          <p:nvGrpSpPr>
            <p:cNvPr id="91" name="Group 90">
              <a:extLst>
                <a:ext uri="{FF2B5EF4-FFF2-40B4-BE49-F238E27FC236}">
                  <a16:creationId xmlns:a16="http://schemas.microsoft.com/office/drawing/2014/main" id="{4E22A256-86A4-2989-87B4-FD6E5168825B}"/>
                </a:ext>
              </a:extLst>
            </p:cNvPr>
            <p:cNvGrpSpPr/>
            <p:nvPr/>
          </p:nvGrpSpPr>
          <p:grpSpPr>
            <a:xfrm>
              <a:off x="1631221" y="3358995"/>
              <a:ext cx="1143000" cy="1143000"/>
              <a:chOff x="1611144" y="3358995"/>
              <a:chExt cx="1143000" cy="1143000"/>
            </a:xfrm>
          </p:grpSpPr>
          <p:sp>
            <p:nvSpPr>
              <p:cNvPr id="104" name="Rounded Rectangle 257">
                <a:extLst>
                  <a:ext uri="{FF2B5EF4-FFF2-40B4-BE49-F238E27FC236}">
                    <a16:creationId xmlns:a16="http://schemas.microsoft.com/office/drawing/2014/main" id="{E498D90F-DBD9-BD9F-3AB9-DCD8D407E6F4}"/>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16" name="Freeform 133">
                <a:extLst>
                  <a:ext uri="{FF2B5EF4-FFF2-40B4-BE49-F238E27FC236}">
                    <a16:creationId xmlns:a16="http://schemas.microsoft.com/office/drawing/2014/main" id="{2D60AF18-5853-D8A1-C3FD-A3322685C9D0}"/>
                  </a:ext>
                </a:extLst>
              </p:cNvPr>
              <p:cNvSpPr/>
              <p:nvPr/>
            </p:nvSpPr>
            <p:spPr>
              <a:xfrm>
                <a:off x="2041946" y="3984001"/>
                <a:ext cx="47227" cy="35067"/>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cxnSp>
          <p:nvCxnSpPr>
            <p:cNvPr id="92" name="Elbow Connector 144">
              <a:extLst>
                <a:ext uri="{FF2B5EF4-FFF2-40B4-BE49-F238E27FC236}">
                  <a16:creationId xmlns:a16="http://schemas.microsoft.com/office/drawing/2014/main" id="{5CB9043F-6CFF-10D2-1896-DA394E998FCE}"/>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96" name="Straight Connector 95">
              <a:extLst>
                <a:ext uri="{FF2B5EF4-FFF2-40B4-BE49-F238E27FC236}">
                  <a16:creationId xmlns:a16="http://schemas.microsoft.com/office/drawing/2014/main" id="{E1E63924-8968-D709-1925-C2D4DA44AA98}"/>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97" name="Straight Connector 96">
              <a:extLst>
                <a:ext uri="{FF2B5EF4-FFF2-40B4-BE49-F238E27FC236}">
                  <a16:creationId xmlns:a16="http://schemas.microsoft.com/office/drawing/2014/main" id="{9C54BE42-A5DA-F627-7E9F-503E0ECA6902}"/>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98" name="TextBox 97">
              <a:extLst>
                <a:ext uri="{FF2B5EF4-FFF2-40B4-BE49-F238E27FC236}">
                  <a16:creationId xmlns:a16="http://schemas.microsoft.com/office/drawing/2014/main" id="{28955865-C2D8-9DF8-A6F3-9B0D6C7CB8C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99" name="Straight Arrow Connector 98">
              <a:extLst>
                <a:ext uri="{FF2B5EF4-FFF2-40B4-BE49-F238E27FC236}">
                  <a16:creationId xmlns:a16="http://schemas.microsoft.com/office/drawing/2014/main" id="{CCA857E4-8394-2AED-AF41-BF6E2838D853}"/>
                </a:ext>
              </a:extLst>
            </p:cNvPr>
            <p:cNvCxnSpPr>
              <a:cxnSpLocks/>
              <a:endCxn id="49"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100" name="Straight Arrow Connector 99">
              <a:extLst>
                <a:ext uri="{FF2B5EF4-FFF2-40B4-BE49-F238E27FC236}">
                  <a16:creationId xmlns:a16="http://schemas.microsoft.com/office/drawing/2014/main" id="{2A791B6D-6978-D5CD-EAEE-66CE982955B2}"/>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101" name="Straight Arrow Connector 100">
              <a:extLst>
                <a:ext uri="{FF2B5EF4-FFF2-40B4-BE49-F238E27FC236}">
                  <a16:creationId xmlns:a16="http://schemas.microsoft.com/office/drawing/2014/main" id="{D9801CA1-6478-395E-E6DA-68D47840932E}"/>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102" name="Rounded Rectangle 40">
              <a:extLst>
                <a:ext uri="{FF2B5EF4-FFF2-40B4-BE49-F238E27FC236}">
                  <a16:creationId xmlns:a16="http://schemas.microsoft.com/office/drawing/2014/main" id="{6CD250A8-1ADE-772F-1432-A2A93C052591}"/>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103" name="Straight Arrow Connector 102">
              <a:extLst>
                <a:ext uri="{FF2B5EF4-FFF2-40B4-BE49-F238E27FC236}">
                  <a16:creationId xmlns:a16="http://schemas.microsoft.com/office/drawing/2014/main" id="{D8897D0B-1EE2-FEA7-EDAD-33C91421B66F}"/>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235815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18"/>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350BB7E8-32C5-CA5A-2F99-530CF58384AF}"/>
              </a:ext>
            </a:extLst>
          </p:cNvPr>
          <p:cNvSpPr/>
          <p:nvPr/>
        </p:nvSpPr>
        <p:spPr>
          <a:xfrm>
            <a:off x="570902" y="1409163"/>
            <a:ext cx="11050197" cy="3879761"/>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06375" marR="0" lvl="0" indent="-206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 name="Oval 21">
            <a:extLst>
              <a:ext uri="{FF2B5EF4-FFF2-40B4-BE49-F238E27FC236}">
                <a16:creationId xmlns:a16="http://schemas.microsoft.com/office/drawing/2014/main" id="{A6016B8B-BD61-1DA1-0171-22D3AE454C8D}"/>
              </a:ext>
            </a:extLst>
          </p:cNvPr>
          <p:cNvSpPr/>
          <p:nvPr/>
        </p:nvSpPr>
        <p:spPr>
          <a:xfrm>
            <a:off x="768439" y="3440995"/>
            <a:ext cx="591040" cy="591040"/>
          </a:xfrm>
          <a:prstGeom prst="ellipse">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06375" marR="0" lvl="0" indent="-206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 name="Oval 22">
            <a:extLst>
              <a:ext uri="{FF2B5EF4-FFF2-40B4-BE49-F238E27FC236}">
                <a16:creationId xmlns:a16="http://schemas.microsoft.com/office/drawing/2014/main" id="{0F9D9FD7-45E1-73C4-486D-48198ED06566}"/>
              </a:ext>
            </a:extLst>
          </p:cNvPr>
          <p:cNvSpPr/>
          <p:nvPr/>
        </p:nvSpPr>
        <p:spPr>
          <a:xfrm>
            <a:off x="768439" y="4327838"/>
            <a:ext cx="591040" cy="591040"/>
          </a:xfrm>
          <a:prstGeom prst="ellipse">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06375" marR="0" lvl="0" indent="-206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3" name="Oval 62">
            <a:extLst>
              <a:ext uri="{FF2B5EF4-FFF2-40B4-BE49-F238E27FC236}">
                <a16:creationId xmlns:a16="http://schemas.microsoft.com/office/drawing/2014/main" id="{D047C707-D43E-3128-CE90-95A10C1B9F5F}"/>
              </a:ext>
            </a:extLst>
          </p:cNvPr>
          <p:cNvSpPr/>
          <p:nvPr/>
        </p:nvSpPr>
        <p:spPr>
          <a:xfrm>
            <a:off x="6034535" y="1667311"/>
            <a:ext cx="591040" cy="591040"/>
          </a:xfrm>
          <a:prstGeom prst="ellipse">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06375" marR="0" lvl="0" indent="-206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4" name="Oval 63">
            <a:extLst>
              <a:ext uri="{FF2B5EF4-FFF2-40B4-BE49-F238E27FC236}">
                <a16:creationId xmlns:a16="http://schemas.microsoft.com/office/drawing/2014/main" id="{A6DB43C6-5547-6054-D8D0-BFBCBA764C81}"/>
              </a:ext>
            </a:extLst>
          </p:cNvPr>
          <p:cNvSpPr/>
          <p:nvPr/>
        </p:nvSpPr>
        <p:spPr>
          <a:xfrm>
            <a:off x="6034535" y="2554153"/>
            <a:ext cx="591040" cy="591040"/>
          </a:xfrm>
          <a:prstGeom prst="ellipse">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06375" marR="0" lvl="0" indent="-206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5" name="Oval 64">
            <a:extLst>
              <a:ext uri="{FF2B5EF4-FFF2-40B4-BE49-F238E27FC236}">
                <a16:creationId xmlns:a16="http://schemas.microsoft.com/office/drawing/2014/main" id="{1129DEF5-B4C3-75EF-8C9F-D4B2A8294D0D}"/>
              </a:ext>
            </a:extLst>
          </p:cNvPr>
          <p:cNvSpPr/>
          <p:nvPr/>
        </p:nvSpPr>
        <p:spPr>
          <a:xfrm>
            <a:off x="6034535" y="3440995"/>
            <a:ext cx="591040" cy="591040"/>
          </a:xfrm>
          <a:prstGeom prst="ellipse">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06375" marR="0" lvl="0" indent="-206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6" name="Oval 65">
            <a:extLst>
              <a:ext uri="{FF2B5EF4-FFF2-40B4-BE49-F238E27FC236}">
                <a16:creationId xmlns:a16="http://schemas.microsoft.com/office/drawing/2014/main" id="{15CEFE6D-33EB-B506-95D9-801B6950AA1D}"/>
              </a:ext>
            </a:extLst>
          </p:cNvPr>
          <p:cNvSpPr/>
          <p:nvPr/>
        </p:nvSpPr>
        <p:spPr>
          <a:xfrm>
            <a:off x="6034535" y="4327838"/>
            <a:ext cx="591040" cy="591040"/>
          </a:xfrm>
          <a:prstGeom prst="ellipse">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06375" marR="0" lvl="0" indent="-206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1B701E8-99BA-C346-E5A2-29CE45253555}"/>
              </a:ext>
            </a:extLst>
          </p:cNvPr>
          <p:cNvSpPr>
            <a:spLocks noGrp="1"/>
          </p:cNvSpPr>
          <p:nvPr>
            <p:ph type="title"/>
          </p:nvPr>
        </p:nvSpPr>
        <p:spPr/>
        <p:txBody>
          <a:bodyPr/>
          <a:lstStyle/>
          <a:p>
            <a:r>
              <a:rPr lang="en-US" sz="4000">
                <a:latin typeface="Open Sans" panose="020B0606030504020204" pitchFamily="34" charset="0"/>
                <a:ea typeface="Open Sans" panose="020B0606030504020204" pitchFamily="34" charset="0"/>
                <a:cs typeface="Open Sans" panose="020B0606030504020204" pitchFamily="34" charset="0"/>
              </a:rPr>
              <a:t>Aspire component spec/requirements</a:t>
            </a:r>
          </a:p>
        </p:txBody>
      </p:sp>
      <p:sp>
        <p:nvSpPr>
          <p:cNvPr id="4" name="TextBox 3">
            <a:extLst>
              <a:ext uri="{FF2B5EF4-FFF2-40B4-BE49-F238E27FC236}">
                <a16:creationId xmlns:a16="http://schemas.microsoft.com/office/drawing/2014/main" id="{86B3DA00-E01D-2321-78B4-A836A2DC6535}"/>
              </a:ext>
            </a:extLst>
          </p:cNvPr>
          <p:cNvSpPr txBox="1"/>
          <p:nvPr/>
        </p:nvSpPr>
        <p:spPr>
          <a:xfrm>
            <a:off x="6687039" y="4438692"/>
            <a:ext cx="460544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Resilience</a:t>
            </a:r>
          </a:p>
        </p:txBody>
      </p:sp>
      <p:sp>
        <p:nvSpPr>
          <p:cNvPr id="7" name="TextBox 6">
            <a:extLst>
              <a:ext uri="{FF2B5EF4-FFF2-40B4-BE49-F238E27FC236}">
                <a16:creationId xmlns:a16="http://schemas.microsoft.com/office/drawing/2014/main" id="{A22E0FEE-D0A2-9D9A-C595-C4D0FF0CBA99}"/>
              </a:ext>
            </a:extLst>
          </p:cNvPr>
          <p:cNvSpPr txBox="1"/>
          <p:nvPr/>
        </p:nvSpPr>
        <p:spPr>
          <a:xfrm>
            <a:off x="6687039" y="3550627"/>
            <a:ext cx="460544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Servicing &amp; secure supply chain guidance</a:t>
            </a:r>
          </a:p>
        </p:txBody>
      </p:sp>
      <p:sp>
        <p:nvSpPr>
          <p:cNvPr id="9" name="TextBox 8">
            <a:extLst>
              <a:ext uri="{FF2B5EF4-FFF2-40B4-BE49-F238E27FC236}">
                <a16:creationId xmlns:a16="http://schemas.microsoft.com/office/drawing/2014/main" id="{F1A477EF-2D77-70A1-A21B-087744589617}"/>
              </a:ext>
            </a:extLst>
          </p:cNvPr>
          <p:cNvSpPr txBox="1"/>
          <p:nvPr/>
        </p:nvSpPr>
        <p:spPr>
          <a:xfrm>
            <a:off x="6687039" y="2662561"/>
            <a:ext cx="460544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Quality documentation</a:t>
            </a:r>
          </a:p>
        </p:txBody>
      </p:sp>
      <p:sp>
        <p:nvSpPr>
          <p:cNvPr id="11" name="TextBox 10">
            <a:extLst>
              <a:ext uri="{FF2B5EF4-FFF2-40B4-BE49-F238E27FC236}">
                <a16:creationId xmlns:a16="http://schemas.microsoft.com/office/drawing/2014/main" id="{7ACAE486-C78C-3E31-C7A6-3E27CB038558}"/>
              </a:ext>
            </a:extLst>
          </p:cNvPr>
          <p:cNvSpPr txBox="1"/>
          <p:nvPr/>
        </p:nvSpPr>
        <p:spPr>
          <a:xfrm>
            <a:off x="6687039" y="1774495"/>
            <a:ext cx="460544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Secrets management</a:t>
            </a:r>
          </a:p>
        </p:txBody>
      </p:sp>
      <p:sp>
        <p:nvSpPr>
          <p:cNvPr id="13" name="TextBox 12">
            <a:extLst>
              <a:ext uri="{FF2B5EF4-FFF2-40B4-BE49-F238E27FC236}">
                <a16:creationId xmlns:a16="http://schemas.microsoft.com/office/drawing/2014/main" id="{5D6B45DA-8F89-810C-1FAB-6C60AFA20EB7}"/>
              </a:ext>
            </a:extLst>
          </p:cNvPr>
          <p:cNvSpPr txBox="1"/>
          <p:nvPr/>
        </p:nvSpPr>
        <p:spPr>
          <a:xfrm>
            <a:off x="1539561" y="4440383"/>
            <a:ext cx="41663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Composition</a:t>
            </a:r>
          </a:p>
        </p:txBody>
      </p:sp>
      <p:sp>
        <p:nvSpPr>
          <p:cNvPr id="15" name="TextBox 14">
            <a:extLst>
              <a:ext uri="{FF2B5EF4-FFF2-40B4-BE49-F238E27FC236}">
                <a16:creationId xmlns:a16="http://schemas.microsoft.com/office/drawing/2014/main" id="{3EF5FF60-817D-BB56-5653-9ADAB11CC2F4}"/>
              </a:ext>
            </a:extLst>
          </p:cNvPr>
          <p:cNvSpPr txBox="1"/>
          <p:nvPr/>
        </p:nvSpPr>
        <p:spPr>
          <a:xfrm>
            <a:off x="1539561" y="3552977"/>
            <a:ext cx="41663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Configurable</a:t>
            </a:r>
          </a:p>
        </p:txBody>
      </p:sp>
      <p:sp>
        <p:nvSpPr>
          <p:cNvPr id="17" name="TextBox 16">
            <a:extLst>
              <a:ext uri="{FF2B5EF4-FFF2-40B4-BE49-F238E27FC236}">
                <a16:creationId xmlns:a16="http://schemas.microsoft.com/office/drawing/2014/main" id="{7563AC98-9856-22D5-E4E0-DCDD44A7192B}"/>
              </a:ext>
            </a:extLst>
          </p:cNvPr>
          <p:cNvSpPr txBox="1"/>
          <p:nvPr/>
        </p:nvSpPr>
        <p:spPr>
          <a:xfrm>
            <a:off x="1539561" y="2665571"/>
            <a:ext cx="41663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Health Checks</a:t>
            </a:r>
          </a:p>
        </p:txBody>
      </p:sp>
      <p:sp>
        <p:nvSpPr>
          <p:cNvPr id="19" name="TextBox 18">
            <a:extLst>
              <a:ext uri="{FF2B5EF4-FFF2-40B4-BE49-F238E27FC236}">
                <a16:creationId xmlns:a16="http://schemas.microsoft.com/office/drawing/2014/main" id="{72D268A7-0AC4-11CD-4816-AB44C2BC519A}"/>
              </a:ext>
            </a:extLst>
          </p:cNvPr>
          <p:cNvSpPr txBox="1"/>
          <p:nvPr/>
        </p:nvSpPr>
        <p:spPr>
          <a:xfrm>
            <a:off x="1539561" y="1774495"/>
            <a:ext cx="41663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Telemetry </a:t>
            </a:r>
            <a:r>
              <a:rPr kumimoji="0" lang="en-US" sz="1200" b="0"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(metrics, logs, distributed tracing)</a:t>
            </a:r>
            <a:endParaRPr kumimoji="0" lang="en-US" sz="1800" b="0"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 name="Oval 19">
            <a:extLst>
              <a:ext uri="{FF2B5EF4-FFF2-40B4-BE49-F238E27FC236}">
                <a16:creationId xmlns:a16="http://schemas.microsoft.com/office/drawing/2014/main" id="{A7D5B597-F47D-392B-D066-7F35F265E156}"/>
              </a:ext>
            </a:extLst>
          </p:cNvPr>
          <p:cNvSpPr/>
          <p:nvPr/>
        </p:nvSpPr>
        <p:spPr>
          <a:xfrm>
            <a:off x="768439" y="1667311"/>
            <a:ext cx="591040" cy="591040"/>
          </a:xfrm>
          <a:prstGeom prst="ellipse">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06375" marR="0" lvl="0" indent="-206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Oval 20">
            <a:extLst>
              <a:ext uri="{FF2B5EF4-FFF2-40B4-BE49-F238E27FC236}">
                <a16:creationId xmlns:a16="http://schemas.microsoft.com/office/drawing/2014/main" id="{3A6318A3-4545-3C4F-409E-B78E29C13BD7}"/>
              </a:ext>
            </a:extLst>
          </p:cNvPr>
          <p:cNvSpPr/>
          <p:nvPr/>
        </p:nvSpPr>
        <p:spPr>
          <a:xfrm>
            <a:off x="768439" y="2554153"/>
            <a:ext cx="591040" cy="591040"/>
          </a:xfrm>
          <a:prstGeom prst="ellipse">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06375" marR="0" lvl="0" indent="-206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8" name="Graphic 27" descr="Icon of a line chart">
            <a:extLst>
              <a:ext uri="{FF2B5EF4-FFF2-40B4-BE49-F238E27FC236}">
                <a16:creationId xmlns:a16="http://schemas.microsoft.com/office/drawing/2014/main" id="{733F48FD-C52C-6BFF-35A1-862D1440FB86}"/>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99517" y="1822848"/>
            <a:ext cx="328883" cy="279966"/>
          </a:xfrm>
          <a:prstGeom prst="rect">
            <a:avLst/>
          </a:prstGeom>
        </p:spPr>
      </p:pic>
      <p:sp>
        <p:nvSpPr>
          <p:cNvPr id="29" name="Freeform 83">
            <a:extLst>
              <a:ext uri="{FF2B5EF4-FFF2-40B4-BE49-F238E27FC236}">
                <a16:creationId xmlns:a16="http://schemas.microsoft.com/office/drawing/2014/main" id="{2D56C5F7-8B00-1BAF-1393-BFCECF4A5875}"/>
              </a:ext>
              <a:ext uri="{C183D7F6-B498-43B3-948B-1728B52AA6E4}">
                <adec:decorative xmlns:adec="http://schemas.microsoft.com/office/drawing/2017/decorative" val="1"/>
              </a:ext>
            </a:extLst>
          </p:cNvPr>
          <p:cNvSpPr>
            <a:spLocks/>
          </p:cNvSpPr>
          <p:nvPr/>
        </p:nvSpPr>
        <p:spPr bwMode="auto">
          <a:xfrm>
            <a:off x="6186848" y="2671282"/>
            <a:ext cx="286413" cy="377026"/>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cxnSp>
        <p:nvCxnSpPr>
          <p:cNvPr id="31" name="Straight Connector 30">
            <a:extLst>
              <a:ext uri="{FF2B5EF4-FFF2-40B4-BE49-F238E27FC236}">
                <a16:creationId xmlns:a16="http://schemas.microsoft.com/office/drawing/2014/main" id="{9D4B80DC-D8C0-4CA5-94A0-9BBA6E9DC636}"/>
              </a:ext>
            </a:extLst>
          </p:cNvPr>
          <p:cNvCxnSpPr>
            <a:cxnSpLocks/>
          </p:cNvCxnSpPr>
          <p:nvPr/>
        </p:nvCxnSpPr>
        <p:spPr>
          <a:xfrm>
            <a:off x="1674254" y="2395418"/>
            <a:ext cx="332274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38" name="Group 37" descr="Icon of a checklist">
            <a:extLst>
              <a:ext uri="{FF2B5EF4-FFF2-40B4-BE49-F238E27FC236}">
                <a16:creationId xmlns:a16="http://schemas.microsoft.com/office/drawing/2014/main" id="{53B989AA-23C8-361D-99C3-4EFD2F64238B}"/>
              </a:ext>
              <a:ext uri="{C183D7F6-B498-43B3-948B-1728B52AA6E4}">
                <adec:decorative xmlns:adec="http://schemas.microsoft.com/office/drawing/2017/decorative" val="0"/>
              </a:ext>
            </a:extLst>
          </p:cNvPr>
          <p:cNvGrpSpPr/>
          <p:nvPr/>
        </p:nvGrpSpPr>
        <p:grpSpPr>
          <a:xfrm>
            <a:off x="922227" y="2665571"/>
            <a:ext cx="283464" cy="374904"/>
            <a:chOff x="7378413" y="8721795"/>
            <a:chExt cx="326780" cy="389734"/>
          </a:xfrm>
        </p:grpSpPr>
        <p:sp>
          <p:nvSpPr>
            <p:cNvPr id="39" name="Freeform 39">
              <a:extLst>
                <a:ext uri="{FF2B5EF4-FFF2-40B4-BE49-F238E27FC236}">
                  <a16:creationId xmlns:a16="http://schemas.microsoft.com/office/drawing/2014/main" id="{852E06B3-4E7E-6FF3-12B2-EF81BC58EF34}"/>
                </a:ext>
                <a:ext uri="{C183D7F6-B498-43B3-948B-1728B52AA6E4}">
                  <adec:decorative xmlns:adec="http://schemas.microsoft.com/office/drawing/2017/decorative" val="1"/>
                </a:ext>
              </a:extLst>
            </p:cNvPr>
            <p:cNvSpPr>
              <a:spLocks/>
            </p:cNvSpPr>
            <p:nvPr/>
          </p:nvSpPr>
          <p:spPr bwMode="auto">
            <a:xfrm>
              <a:off x="7378413" y="8725016"/>
              <a:ext cx="326780" cy="386513"/>
            </a:xfrm>
            <a:custGeom>
              <a:avLst/>
              <a:gdLst>
                <a:gd name="T0" fmla="*/ 876 w 914"/>
                <a:gd name="T1" fmla="*/ 1087 h 1087"/>
                <a:gd name="T2" fmla="*/ 38 w 914"/>
                <a:gd name="T3" fmla="*/ 1087 h 1087"/>
                <a:gd name="T4" fmla="*/ 0 w 914"/>
                <a:gd name="T5" fmla="*/ 1049 h 1087"/>
                <a:gd name="T6" fmla="*/ 0 w 914"/>
                <a:gd name="T7" fmla="*/ 38 h 1087"/>
                <a:gd name="T8" fmla="*/ 38 w 914"/>
                <a:gd name="T9" fmla="*/ 0 h 1087"/>
                <a:gd name="T10" fmla="*/ 355 w 914"/>
                <a:gd name="T11" fmla="*/ 0 h 1087"/>
                <a:gd name="T12" fmla="*/ 373 w 914"/>
                <a:gd name="T13" fmla="*/ 18 h 1087"/>
                <a:gd name="T14" fmla="*/ 355 w 914"/>
                <a:gd name="T15" fmla="*/ 36 h 1087"/>
                <a:gd name="T16" fmla="*/ 38 w 914"/>
                <a:gd name="T17" fmla="*/ 36 h 1087"/>
                <a:gd name="T18" fmla="*/ 36 w 914"/>
                <a:gd name="T19" fmla="*/ 38 h 1087"/>
                <a:gd name="T20" fmla="*/ 36 w 914"/>
                <a:gd name="T21" fmla="*/ 1049 h 1087"/>
                <a:gd name="T22" fmla="*/ 38 w 914"/>
                <a:gd name="T23" fmla="*/ 1051 h 1087"/>
                <a:gd name="T24" fmla="*/ 876 w 914"/>
                <a:gd name="T25" fmla="*/ 1051 h 1087"/>
                <a:gd name="T26" fmla="*/ 878 w 914"/>
                <a:gd name="T27" fmla="*/ 1049 h 1087"/>
                <a:gd name="T28" fmla="*/ 878 w 914"/>
                <a:gd name="T29" fmla="*/ 38 h 1087"/>
                <a:gd name="T30" fmla="*/ 876 w 914"/>
                <a:gd name="T31" fmla="*/ 36 h 1087"/>
                <a:gd name="T32" fmla="*/ 561 w 914"/>
                <a:gd name="T33" fmla="*/ 36 h 1087"/>
                <a:gd name="T34" fmla="*/ 543 w 914"/>
                <a:gd name="T35" fmla="*/ 18 h 1087"/>
                <a:gd name="T36" fmla="*/ 561 w 914"/>
                <a:gd name="T37" fmla="*/ 0 h 1087"/>
                <a:gd name="T38" fmla="*/ 876 w 914"/>
                <a:gd name="T39" fmla="*/ 0 h 1087"/>
                <a:gd name="T40" fmla="*/ 914 w 914"/>
                <a:gd name="T41" fmla="*/ 38 h 1087"/>
                <a:gd name="T42" fmla="*/ 914 w 914"/>
                <a:gd name="T43" fmla="*/ 1049 h 1087"/>
                <a:gd name="T44" fmla="*/ 876 w 914"/>
                <a:gd name="T45"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4" h="1087">
                  <a:moveTo>
                    <a:pt x="876" y="1087"/>
                  </a:moveTo>
                  <a:cubicBezTo>
                    <a:pt x="38" y="1087"/>
                    <a:pt x="38" y="1087"/>
                    <a:pt x="38" y="1087"/>
                  </a:cubicBezTo>
                  <a:cubicBezTo>
                    <a:pt x="17" y="1087"/>
                    <a:pt x="0" y="1070"/>
                    <a:pt x="0" y="1049"/>
                  </a:cubicBezTo>
                  <a:cubicBezTo>
                    <a:pt x="0" y="38"/>
                    <a:pt x="0" y="38"/>
                    <a:pt x="0" y="38"/>
                  </a:cubicBezTo>
                  <a:cubicBezTo>
                    <a:pt x="0" y="17"/>
                    <a:pt x="17" y="0"/>
                    <a:pt x="38" y="0"/>
                  </a:cubicBezTo>
                  <a:cubicBezTo>
                    <a:pt x="355" y="0"/>
                    <a:pt x="355" y="0"/>
                    <a:pt x="355" y="0"/>
                  </a:cubicBezTo>
                  <a:cubicBezTo>
                    <a:pt x="365" y="0"/>
                    <a:pt x="373" y="8"/>
                    <a:pt x="373" y="18"/>
                  </a:cubicBezTo>
                  <a:cubicBezTo>
                    <a:pt x="373" y="28"/>
                    <a:pt x="365" y="36"/>
                    <a:pt x="355" y="36"/>
                  </a:cubicBezTo>
                  <a:cubicBezTo>
                    <a:pt x="38" y="36"/>
                    <a:pt x="38" y="36"/>
                    <a:pt x="38" y="36"/>
                  </a:cubicBezTo>
                  <a:cubicBezTo>
                    <a:pt x="37" y="36"/>
                    <a:pt x="36" y="37"/>
                    <a:pt x="36" y="38"/>
                  </a:cubicBezTo>
                  <a:cubicBezTo>
                    <a:pt x="36" y="1049"/>
                    <a:pt x="36" y="1049"/>
                    <a:pt x="36" y="1049"/>
                  </a:cubicBezTo>
                  <a:cubicBezTo>
                    <a:pt x="36" y="1050"/>
                    <a:pt x="37" y="1051"/>
                    <a:pt x="38" y="1051"/>
                  </a:cubicBezTo>
                  <a:cubicBezTo>
                    <a:pt x="876" y="1051"/>
                    <a:pt x="876" y="1051"/>
                    <a:pt x="876" y="1051"/>
                  </a:cubicBezTo>
                  <a:cubicBezTo>
                    <a:pt x="877" y="1051"/>
                    <a:pt x="878" y="1050"/>
                    <a:pt x="878" y="1049"/>
                  </a:cubicBezTo>
                  <a:cubicBezTo>
                    <a:pt x="878" y="38"/>
                    <a:pt x="878" y="38"/>
                    <a:pt x="878" y="38"/>
                  </a:cubicBezTo>
                  <a:cubicBezTo>
                    <a:pt x="878" y="37"/>
                    <a:pt x="877" y="36"/>
                    <a:pt x="876" y="36"/>
                  </a:cubicBezTo>
                  <a:cubicBezTo>
                    <a:pt x="561" y="36"/>
                    <a:pt x="561" y="36"/>
                    <a:pt x="561" y="36"/>
                  </a:cubicBezTo>
                  <a:cubicBezTo>
                    <a:pt x="551" y="36"/>
                    <a:pt x="543" y="28"/>
                    <a:pt x="543" y="18"/>
                  </a:cubicBezTo>
                  <a:cubicBezTo>
                    <a:pt x="543" y="8"/>
                    <a:pt x="551" y="0"/>
                    <a:pt x="561" y="0"/>
                  </a:cubicBezTo>
                  <a:cubicBezTo>
                    <a:pt x="876" y="0"/>
                    <a:pt x="876" y="0"/>
                    <a:pt x="876" y="0"/>
                  </a:cubicBezTo>
                  <a:cubicBezTo>
                    <a:pt x="897" y="0"/>
                    <a:pt x="914" y="17"/>
                    <a:pt x="914" y="38"/>
                  </a:cubicBezTo>
                  <a:cubicBezTo>
                    <a:pt x="914" y="1049"/>
                    <a:pt x="914" y="1049"/>
                    <a:pt x="914" y="1049"/>
                  </a:cubicBezTo>
                  <a:cubicBezTo>
                    <a:pt x="914" y="1070"/>
                    <a:pt x="897" y="1087"/>
                    <a:pt x="876" y="10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0" name="Freeform 40">
              <a:extLst>
                <a:ext uri="{FF2B5EF4-FFF2-40B4-BE49-F238E27FC236}">
                  <a16:creationId xmlns:a16="http://schemas.microsoft.com/office/drawing/2014/main" id="{FF02811B-B2A3-22C3-1D61-A19E0B4CC9B6}"/>
                </a:ext>
                <a:ext uri="{C183D7F6-B498-43B3-948B-1728B52AA6E4}">
                  <adec:decorative xmlns:adec="http://schemas.microsoft.com/office/drawing/2017/decorative" val="1"/>
                </a:ext>
              </a:extLst>
            </p:cNvPr>
            <p:cNvSpPr>
              <a:spLocks/>
            </p:cNvSpPr>
            <p:nvPr/>
          </p:nvSpPr>
          <p:spPr bwMode="auto">
            <a:xfrm>
              <a:off x="7405059" y="8760446"/>
              <a:ext cx="273488" cy="329122"/>
            </a:xfrm>
            <a:custGeom>
              <a:avLst/>
              <a:gdLst>
                <a:gd name="T0" fmla="*/ 727 w 765"/>
                <a:gd name="T1" fmla="*/ 925 h 925"/>
                <a:gd name="T2" fmla="*/ 38 w 765"/>
                <a:gd name="T3" fmla="*/ 925 h 925"/>
                <a:gd name="T4" fmla="*/ 0 w 765"/>
                <a:gd name="T5" fmla="*/ 887 h 925"/>
                <a:gd name="T6" fmla="*/ 0 w 765"/>
                <a:gd name="T7" fmla="*/ 38 h 925"/>
                <a:gd name="T8" fmla="*/ 38 w 765"/>
                <a:gd name="T9" fmla="*/ 0 h 925"/>
                <a:gd name="T10" fmla="*/ 115 w 765"/>
                <a:gd name="T11" fmla="*/ 0 h 925"/>
                <a:gd name="T12" fmla="*/ 133 w 765"/>
                <a:gd name="T13" fmla="*/ 18 h 925"/>
                <a:gd name="T14" fmla="*/ 115 w 765"/>
                <a:gd name="T15" fmla="*/ 36 h 925"/>
                <a:gd name="T16" fmla="*/ 38 w 765"/>
                <a:gd name="T17" fmla="*/ 36 h 925"/>
                <a:gd name="T18" fmla="*/ 36 w 765"/>
                <a:gd name="T19" fmla="*/ 38 h 925"/>
                <a:gd name="T20" fmla="*/ 36 w 765"/>
                <a:gd name="T21" fmla="*/ 887 h 925"/>
                <a:gd name="T22" fmla="*/ 38 w 765"/>
                <a:gd name="T23" fmla="*/ 889 h 925"/>
                <a:gd name="T24" fmla="*/ 727 w 765"/>
                <a:gd name="T25" fmla="*/ 889 h 925"/>
                <a:gd name="T26" fmla="*/ 729 w 765"/>
                <a:gd name="T27" fmla="*/ 887 h 925"/>
                <a:gd name="T28" fmla="*/ 729 w 765"/>
                <a:gd name="T29" fmla="*/ 38 h 925"/>
                <a:gd name="T30" fmla="*/ 727 w 765"/>
                <a:gd name="T31" fmla="*/ 36 h 925"/>
                <a:gd name="T32" fmla="*/ 655 w 765"/>
                <a:gd name="T33" fmla="*/ 36 h 925"/>
                <a:gd name="T34" fmla="*/ 637 w 765"/>
                <a:gd name="T35" fmla="*/ 18 h 925"/>
                <a:gd name="T36" fmla="*/ 655 w 765"/>
                <a:gd name="T37" fmla="*/ 0 h 925"/>
                <a:gd name="T38" fmla="*/ 727 w 765"/>
                <a:gd name="T39" fmla="*/ 0 h 925"/>
                <a:gd name="T40" fmla="*/ 765 w 765"/>
                <a:gd name="T41" fmla="*/ 38 h 925"/>
                <a:gd name="T42" fmla="*/ 765 w 765"/>
                <a:gd name="T43" fmla="*/ 887 h 925"/>
                <a:gd name="T44" fmla="*/ 727 w 765"/>
                <a:gd name="T45" fmla="*/ 925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5" h="925">
                  <a:moveTo>
                    <a:pt x="727" y="925"/>
                  </a:moveTo>
                  <a:cubicBezTo>
                    <a:pt x="38" y="925"/>
                    <a:pt x="38" y="925"/>
                    <a:pt x="38" y="925"/>
                  </a:cubicBezTo>
                  <a:cubicBezTo>
                    <a:pt x="17" y="925"/>
                    <a:pt x="0" y="908"/>
                    <a:pt x="0" y="887"/>
                  </a:cubicBezTo>
                  <a:cubicBezTo>
                    <a:pt x="0" y="38"/>
                    <a:pt x="0" y="38"/>
                    <a:pt x="0" y="38"/>
                  </a:cubicBezTo>
                  <a:cubicBezTo>
                    <a:pt x="0" y="17"/>
                    <a:pt x="17" y="0"/>
                    <a:pt x="38" y="0"/>
                  </a:cubicBezTo>
                  <a:cubicBezTo>
                    <a:pt x="115" y="0"/>
                    <a:pt x="115" y="0"/>
                    <a:pt x="115" y="0"/>
                  </a:cubicBezTo>
                  <a:cubicBezTo>
                    <a:pt x="125" y="0"/>
                    <a:pt x="133" y="8"/>
                    <a:pt x="133" y="18"/>
                  </a:cubicBezTo>
                  <a:cubicBezTo>
                    <a:pt x="133" y="28"/>
                    <a:pt x="125" y="36"/>
                    <a:pt x="115" y="36"/>
                  </a:cubicBezTo>
                  <a:cubicBezTo>
                    <a:pt x="38" y="36"/>
                    <a:pt x="38" y="36"/>
                    <a:pt x="38" y="36"/>
                  </a:cubicBezTo>
                  <a:cubicBezTo>
                    <a:pt x="37" y="36"/>
                    <a:pt x="36" y="37"/>
                    <a:pt x="36" y="38"/>
                  </a:cubicBezTo>
                  <a:cubicBezTo>
                    <a:pt x="36" y="887"/>
                    <a:pt x="36" y="887"/>
                    <a:pt x="36" y="887"/>
                  </a:cubicBezTo>
                  <a:cubicBezTo>
                    <a:pt x="36" y="888"/>
                    <a:pt x="37" y="889"/>
                    <a:pt x="38" y="889"/>
                  </a:cubicBezTo>
                  <a:cubicBezTo>
                    <a:pt x="727" y="889"/>
                    <a:pt x="727" y="889"/>
                    <a:pt x="727" y="889"/>
                  </a:cubicBezTo>
                  <a:cubicBezTo>
                    <a:pt x="728" y="889"/>
                    <a:pt x="729" y="888"/>
                    <a:pt x="729" y="887"/>
                  </a:cubicBezTo>
                  <a:cubicBezTo>
                    <a:pt x="729" y="38"/>
                    <a:pt x="729" y="38"/>
                    <a:pt x="729" y="38"/>
                  </a:cubicBezTo>
                  <a:cubicBezTo>
                    <a:pt x="729" y="37"/>
                    <a:pt x="728" y="36"/>
                    <a:pt x="727" y="36"/>
                  </a:cubicBezTo>
                  <a:cubicBezTo>
                    <a:pt x="655" y="36"/>
                    <a:pt x="655" y="36"/>
                    <a:pt x="655" y="36"/>
                  </a:cubicBezTo>
                  <a:cubicBezTo>
                    <a:pt x="645" y="36"/>
                    <a:pt x="637" y="28"/>
                    <a:pt x="637" y="18"/>
                  </a:cubicBezTo>
                  <a:cubicBezTo>
                    <a:pt x="637" y="8"/>
                    <a:pt x="645" y="0"/>
                    <a:pt x="655" y="0"/>
                  </a:cubicBezTo>
                  <a:cubicBezTo>
                    <a:pt x="727" y="0"/>
                    <a:pt x="727" y="0"/>
                    <a:pt x="727" y="0"/>
                  </a:cubicBezTo>
                  <a:cubicBezTo>
                    <a:pt x="748" y="0"/>
                    <a:pt x="765" y="17"/>
                    <a:pt x="765" y="38"/>
                  </a:cubicBezTo>
                  <a:cubicBezTo>
                    <a:pt x="765" y="887"/>
                    <a:pt x="765" y="887"/>
                    <a:pt x="765" y="887"/>
                  </a:cubicBezTo>
                  <a:cubicBezTo>
                    <a:pt x="765" y="908"/>
                    <a:pt x="748" y="925"/>
                    <a:pt x="727" y="9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1" name="Freeform 41">
              <a:extLst>
                <a:ext uri="{FF2B5EF4-FFF2-40B4-BE49-F238E27FC236}">
                  <a16:creationId xmlns:a16="http://schemas.microsoft.com/office/drawing/2014/main" id="{939AC581-1819-2FE9-03B2-E8BE0A66498E}"/>
                </a:ext>
                <a:ext uri="{C183D7F6-B498-43B3-948B-1728B52AA6E4}">
                  <adec:decorative xmlns:adec="http://schemas.microsoft.com/office/drawing/2017/decorative" val="1"/>
                </a:ext>
              </a:extLst>
            </p:cNvPr>
            <p:cNvSpPr>
              <a:spLocks noEditPoints="1"/>
            </p:cNvSpPr>
            <p:nvPr/>
          </p:nvSpPr>
          <p:spPr bwMode="auto">
            <a:xfrm>
              <a:off x="7434926" y="8815788"/>
              <a:ext cx="55342" cy="55049"/>
            </a:xfrm>
            <a:custGeom>
              <a:avLst/>
              <a:gdLst>
                <a:gd name="T0" fmla="*/ 117 w 155"/>
                <a:gd name="T1" fmla="*/ 0 h 155"/>
                <a:gd name="T2" fmla="*/ 38 w 155"/>
                <a:gd name="T3" fmla="*/ 0 h 155"/>
                <a:gd name="T4" fmla="*/ 0 w 155"/>
                <a:gd name="T5" fmla="*/ 38 h 155"/>
                <a:gd name="T6" fmla="*/ 0 w 155"/>
                <a:gd name="T7" fmla="*/ 117 h 155"/>
                <a:gd name="T8" fmla="*/ 38 w 155"/>
                <a:gd name="T9" fmla="*/ 155 h 155"/>
                <a:gd name="T10" fmla="*/ 117 w 155"/>
                <a:gd name="T11" fmla="*/ 155 h 155"/>
                <a:gd name="T12" fmla="*/ 155 w 155"/>
                <a:gd name="T13" fmla="*/ 117 h 155"/>
                <a:gd name="T14" fmla="*/ 155 w 155"/>
                <a:gd name="T15" fmla="*/ 38 h 155"/>
                <a:gd name="T16" fmla="*/ 117 w 155"/>
                <a:gd name="T17" fmla="*/ 0 h 155"/>
                <a:gd name="T18" fmla="*/ 119 w 155"/>
                <a:gd name="T19" fmla="*/ 117 h 155"/>
                <a:gd name="T20" fmla="*/ 117 w 155"/>
                <a:gd name="T21" fmla="*/ 119 h 155"/>
                <a:gd name="T22" fmla="*/ 38 w 155"/>
                <a:gd name="T23" fmla="*/ 119 h 155"/>
                <a:gd name="T24" fmla="*/ 36 w 155"/>
                <a:gd name="T25" fmla="*/ 117 h 155"/>
                <a:gd name="T26" fmla="*/ 36 w 155"/>
                <a:gd name="T27" fmla="*/ 38 h 155"/>
                <a:gd name="T28" fmla="*/ 38 w 155"/>
                <a:gd name="T29" fmla="*/ 36 h 155"/>
                <a:gd name="T30" fmla="*/ 117 w 155"/>
                <a:gd name="T31" fmla="*/ 36 h 155"/>
                <a:gd name="T32" fmla="*/ 119 w 155"/>
                <a:gd name="T33" fmla="*/ 38 h 155"/>
                <a:gd name="T34" fmla="*/ 119 w 155"/>
                <a:gd name="T35" fmla="*/ 1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155">
                  <a:moveTo>
                    <a:pt x="117" y="0"/>
                  </a:moveTo>
                  <a:cubicBezTo>
                    <a:pt x="38" y="0"/>
                    <a:pt x="38" y="0"/>
                    <a:pt x="38" y="0"/>
                  </a:cubicBezTo>
                  <a:cubicBezTo>
                    <a:pt x="17" y="0"/>
                    <a:pt x="0" y="17"/>
                    <a:pt x="0" y="38"/>
                  </a:cubicBezTo>
                  <a:cubicBezTo>
                    <a:pt x="0" y="117"/>
                    <a:pt x="0" y="117"/>
                    <a:pt x="0" y="117"/>
                  </a:cubicBezTo>
                  <a:cubicBezTo>
                    <a:pt x="0" y="138"/>
                    <a:pt x="17" y="155"/>
                    <a:pt x="38" y="155"/>
                  </a:cubicBezTo>
                  <a:cubicBezTo>
                    <a:pt x="117" y="155"/>
                    <a:pt x="117" y="155"/>
                    <a:pt x="117" y="155"/>
                  </a:cubicBezTo>
                  <a:cubicBezTo>
                    <a:pt x="138" y="155"/>
                    <a:pt x="155" y="138"/>
                    <a:pt x="155" y="117"/>
                  </a:cubicBezTo>
                  <a:cubicBezTo>
                    <a:pt x="155" y="38"/>
                    <a:pt x="155" y="38"/>
                    <a:pt x="155" y="38"/>
                  </a:cubicBezTo>
                  <a:cubicBezTo>
                    <a:pt x="155" y="17"/>
                    <a:pt x="138" y="0"/>
                    <a:pt x="117" y="0"/>
                  </a:cubicBezTo>
                  <a:close/>
                  <a:moveTo>
                    <a:pt x="119" y="117"/>
                  </a:moveTo>
                  <a:cubicBezTo>
                    <a:pt x="119" y="118"/>
                    <a:pt x="118" y="119"/>
                    <a:pt x="117" y="119"/>
                  </a:cubicBezTo>
                  <a:cubicBezTo>
                    <a:pt x="38" y="119"/>
                    <a:pt x="38" y="119"/>
                    <a:pt x="38" y="119"/>
                  </a:cubicBezTo>
                  <a:cubicBezTo>
                    <a:pt x="37" y="119"/>
                    <a:pt x="36" y="118"/>
                    <a:pt x="36" y="117"/>
                  </a:cubicBezTo>
                  <a:cubicBezTo>
                    <a:pt x="36" y="38"/>
                    <a:pt x="36" y="38"/>
                    <a:pt x="36" y="38"/>
                  </a:cubicBezTo>
                  <a:cubicBezTo>
                    <a:pt x="36" y="37"/>
                    <a:pt x="37" y="36"/>
                    <a:pt x="38" y="36"/>
                  </a:cubicBezTo>
                  <a:cubicBezTo>
                    <a:pt x="117" y="36"/>
                    <a:pt x="117" y="36"/>
                    <a:pt x="117" y="36"/>
                  </a:cubicBezTo>
                  <a:cubicBezTo>
                    <a:pt x="118" y="36"/>
                    <a:pt x="119" y="37"/>
                    <a:pt x="119" y="38"/>
                  </a:cubicBezTo>
                  <a:lnTo>
                    <a:pt x="119" y="1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2" name="Freeform 42">
              <a:extLst>
                <a:ext uri="{FF2B5EF4-FFF2-40B4-BE49-F238E27FC236}">
                  <a16:creationId xmlns:a16="http://schemas.microsoft.com/office/drawing/2014/main" id="{BE25B257-7D57-0EC2-428E-803ABE11637E}"/>
                </a:ext>
                <a:ext uri="{C183D7F6-B498-43B3-948B-1728B52AA6E4}">
                  <adec:decorative xmlns:adec="http://schemas.microsoft.com/office/drawing/2017/decorative" val="1"/>
                </a:ext>
              </a:extLst>
            </p:cNvPr>
            <p:cNvSpPr>
              <a:spLocks noEditPoints="1"/>
            </p:cNvSpPr>
            <p:nvPr/>
          </p:nvSpPr>
          <p:spPr bwMode="auto">
            <a:xfrm>
              <a:off x="7434926" y="8880500"/>
              <a:ext cx="55342" cy="55049"/>
            </a:xfrm>
            <a:custGeom>
              <a:avLst/>
              <a:gdLst>
                <a:gd name="T0" fmla="*/ 117 w 155"/>
                <a:gd name="T1" fmla="*/ 0 h 155"/>
                <a:gd name="T2" fmla="*/ 38 w 155"/>
                <a:gd name="T3" fmla="*/ 0 h 155"/>
                <a:gd name="T4" fmla="*/ 0 w 155"/>
                <a:gd name="T5" fmla="*/ 38 h 155"/>
                <a:gd name="T6" fmla="*/ 0 w 155"/>
                <a:gd name="T7" fmla="*/ 117 h 155"/>
                <a:gd name="T8" fmla="*/ 38 w 155"/>
                <a:gd name="T9" fmla="*/ 155 h 155"/>
                <a:gd name="T10" fmla="*/ 117 w 155"/>
                <a:gd name="T11" fmla="*/ 155 h 155"/>
                <a:gd name="T12" fmla="*/ 155 w 155"/>
                <a:gd name="T13" fmla="*/ 117 h 155"/>
                <a:gd name="T14" fmla="*/ 155 w 155"/>
                <a:gd name="T15" fmla="*/ 38 h 155"/>
                <a:gd name="T16" fmla="*/ 117 w 155"/>
                <a:gd name="T17" fmla="*/ 0 h 155"/>
                <a:gd name="T18" fmla="*/ 119 w 155"/>
                <a:gd name="T19" fmla="*/ 117 h 155"/>
                <a:gd name="T20" fmla="*/ 117 w 155"/>
                <a:gd name="T21" fmla="*/ 119 h 155"/>
                <a:gd name="T22" fmla="*/ 38 w 155"/>
                <a:gd name="T23" fmla="*/ 119 h 155"/>
                <a:gd name="T24" fmla="*/ 36 w 155"/>
                <a:gd name="T25" fmla="*/ 117 h 155"/>
                <a:gd name="T26" fmla="*/ 36 w 155"/>
                <a:gd name="T27" fmla="*/ 38 h 155"/>
                <a:gd name="T28" fmla="*/ 38 w 155"/>
                <a:gd name="T29" fmla="*/ 36 h 155"/>
                <a:gd name="T30" fmla="*/ 117 w 155"/>
                <a:gd name="T31" fmla="*/ 36 h 155"/>
                <a:gd name="T32" fmla="*/ 119 w 155"/>
                <a:gd name="T33" fmla="*/ 38 h 155"/>
                <a:gd name="T34" fmla="*/ 119 w 155"/>
                <a:gd name="T35" fmla="*/ 1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155">
                  <a:moveTo>
                    <a:pt x="117" y="0"/>
                  </a:moveTo>
                  <a:cubicBezTo>
                    <a:pt x="38" y="0"/>
                    <a:pt x="38" y="0"/>
                    <a:pt x="38" y="0"/>
                  </a:cubicBezTo>
                  <a:cubicBezTo>
                    <a:pt x="17" y="0"/>
                    <a:pt x="0" y="17"/>
                    <a:pt x="0" y="38"/>
                  </a:cubicBezTo>
                  <a:cubicBezTo>
                    <a:pt x="0" y="117"/>
                    <a:pt x="0" y="117"/>
                    <a:pt x="0" y="117"/>
                  </a:cubicBezTo>
                  <a:cubicBezTo>
                    <a:pt x="0" y="138"/>
                    <a:pt x="17" y="155"/>
                    <a:pt x="38" y="155"/>
                  </a:cubicBezTo>
                  <a:cubicBezTo>
                    <a:pt x="117" y="155"/>
                    <a:pt x="117" y="155"/>
                    <a:pt x="117" y="155"/>
                  </a:cubicBezTo>
                  <a:cubicBezTo>
                    <a:pt x="138" y="155"/>
                    <a:pt x="155" y="138"/>
                    <a:pt x="155" y="117"/>
                  </a:cubicBezTo>
                  <a:cubicBezTo>
                    <a:pt x="155" y="38"/>
                    <a:pt x="155" y="38"/>
                    <a:pt x="155" y="38"/>
                  </a:cubicBezTo>
                  <a:cubicBezTo>
                    <a:pt x="155" y="17"/>
                    <a:pt x="138" y="0"/>
                    <a:pt x="117" y="0"/>
                  </a:cubicBezTo>
                  <a:close/>
                  <a:moveTo>
                    <a:pt x="119" y="117"/>
                  </a:moveTo>
                  <a:cubicBezTo>
                    <a:pt x="119" y="118"/>
                    <a:pt x="118" y="119"/>
                    <a:pt x="117" y="119"/>
                  </a:cubicBezTo>
                  <a:cubicBezTo>
                    <a:pt x="38" y="119"/>
                    <a:pt x="38" y="119"/>
                    <a:pt x="38" y="119"/>
                  </a:cubicBezTo>
                  <a:cubicBezTo>
                    <a:pt x="37" y="119"/>
                    <a:pt x="36" y="118"/>
                    <a:pt x="36" y="117"/>
                  </a:cubicBezTo>
                  <a:cubicBezTo>
                    <a:pt x="36" y="38"/>
                    <a:pt x="36" y="38"/>
                    <a:pt x="36" y="38"/>
                  </a:cubicBezTo>
                  <a:cubicBezTo>
                    <a:pt x="36" y="37"/>
                    <a:pt x="37" y="36"/>
                    <a:pt x="38" y="36"/>
                  </a:cubicBezTo>
                  <a:cubicBezTo>
                    <a:pt x="117" y="36"/>
                    <a:pt x="117" y="36"/>
                    <a:pt x="117" y="36"/>
                  </a:cubicBezTo>
                  <a:cubicBezTo>
                    <a:pt x="118" y="36"/>
                    <a:pt x="119" y="37"/>
                    <a:pt x="119" y="38"/>
                  </a:cubicBezTo>
                  <a:lnTo>
                    <a:pt x="119" y="1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Freeform 43">
              <a:extLst>
                <a:ext uri="{FF2B5EF4-FFF2-40B4-BE49-F238E27FC236}">
                  <a16:creationId xmlns:a16="http://schemas.microsoft.com/office/drawing/2014/main" id="{46BA4906-17A9-F109-4714-D526BFF0B4EF}"/>
                </a:ext>
                <a:ext uri="{C183D7F6-B498-43B3-948B-1728B52AA6E4}">
                  <adec:decorative xmlns:adec="http://schemas.microsoft.com/office/drawing/2017/decorative" val="1"/>
                </a:ext>
              </a:extLst>
            </p:cNvPr>
            <p:cNvSpPr>
              <a:spLocks noEditPoints="1"/>
            </p:cNvSpPr>
            <p:nvPr/>
          </p:nvSpPr>
          <p:spPr bwMode="auto">
            <a:xfrm>
              <a:off x="7434926" y="8944918"/>
              <a:ext cx="55342" cy="55049"/>
            </a:xfrm>
            <a:custGeom>
              <a:avLst/>
              <a:gdLst>
                <a:gd name="T0" fmla="*/ 117 w 155"/>
                <a:gd name="T1" fmla="*/ 0 h 155"/>
                <a:gd name="T2" fmla="*/ 38 w 155"/>
                <a:gd name="T3" fmla="*/ 0 h 155"/>
                <a:gd name="T4" fmla="*/ 0 w 155"/>
                <a:gd name="T5" fmla="*/ 38 h 155"/>
                <a:gd name="T6" fmla="*/ 0 w 155"/>
                <a:gd name="T7" fmla="*/ 117 h 155"/>
                <a:gd name="T8" fmla="*/ 38 w 155"/>
                <a:gd name="T9" fmla="*/ 155 h 155"/>
                <a:gd name="T10" fmla="*/ 117 w 155"/>
                <a:gd name="T11" fmla="*/ 155 h 155"/>
                <a:gd name="T12" fmla="*/ 155 w 155"/>
                <a:gd name="T13" fmla="*/ 117 h 155"/>
                <a:gd name="T14" fmla="*/ 155 w 155"/>
                <a:gd name="T15" fmla="*/ 38 h 155"/>
                <a:gd name="T16" fmla="*/ 117 w 155"/>
                <a:gd name="T17" fmla="*/ 0 h 155"/>
                <a:gd name="T18" fmla="*/ 119 w 155"/>
                <a:gd name="T19" fmla="*/ 117 h 155"/>
                <a:gd name="T20" fmla="*/ 117 w 155"/>
                <a:gd name="T21" fmla="*/ 119 h 155"/>
                <a:gd name="T22" fmla="*/ 38 w 155"/>
                <a:gd name="T23" fmla="*/ 119 h 155"/>
                <a:gd name="T24" fmla="*/ 36 w 155"/>
                <a:gd name="T25" fmla="*/ 117 h 155"/>
                <a:gd name="T26" fmla="*/ 36 w 155"/>
                <a:gd name="T27" fmla="*/ 38 h 155"/>
                <a:gd name="T28" fmla="*/ 38 w 155"/>
                <a:gd name="T29" fmla="*/ 36 h 155"/>
                <a:gd name="T30" fmla="*/ 117 w 155"/>
                <a:gd name="T31" fmla="*/ 36 h 155"/>
                <a:gd name="T32" fmla="*/ 119 w 155"/>
                <a:gd name="T33" fmla="*/ 38 h 155"/>
                <a:gd name="T34" fmla="*/ 119 w 155"/>
                <a:gd name="T35" fmla="*/ 1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155">
                  <a:moveTo>
                    <a:pt x="117" y="0"/>
                  </a:moveTo>
                  <a:cubicBezTo>
                    <a:pt x="38" y="0"/>
                    <a:pt x="38" y="0"/>
                    <a:pt x="38" y="0"/>
                  </a:cubicBezTo>
                  <a:cubicBezTo>
                    <a:pt x="17" y="0"/>
                    <a:pt x="0" y="17"/>
                    <a:pt x="0" y="38"/>
                  </a:cubicBezTo>
                  <a:cubicBezTo>
                    <a:pt x="0" y="117"/>
                    <a:pt x="0" y="117"/>
                    <a:pt x="0" y="117"/>
                  </a:cubicBezTo>
                  <a:cubicBezTo>
                    <a:pt x="0" y="138"/>
                    <a:pt x="17" y="155"/>
                    <a:pt x="38" y="155"/>
                  </a:cubicBezTo>
                  <a:cubicBezTo>
                    <a:pt x="117" y="155"/>
                    <a:pt x="117" y="155"/>
                    <a:pt x="117" y="155"/>
                  </a:cubicBezTo>
                  <a:cubicBezTo>
                    <a:pt x="138" y="155"/>
                    <a:pt x="155" y="138"/>
                    <a:pt x="155" y="117"/>
                  </a:cubicBezTo>
                  <a:cubicBezTo>
                    <a:pt x="155" y="38"/>
                    <a:pt x="155" y="38"/>
                    <a:pt x="155" y="38"/>
                  </a:cubicBezTo>
                  <a:cubicBezTo>
                    <a:pt x="155" y="17"/>
                    <a:pt x="138" y="0"/>
                    <a:pt x="117" y="0"/>
                  </a:cubicBezTo>
                  <a:close/>
                  <a:moveTo>
                    <a:pt x="119" y="117"/>
                  </a:moveTo>
                  <a:cubicBezTo>
                    <a:pt x="119" y="118"/>
                    <a:pt x="118" y="119"/>
                    <a:pt x="117" y="119"/>
                  </a:cubicBezTo>
                  <a:cubicBezTo>
                    <a:pt x="38" y="119"/>
                    <a:pt x="38" y="119"/>
                    <a:pt x="38" y="119"/>
                  </a:cubicBezTo>
                  <a:cubicBezTo>
                    <a:pt x="37" y="119"/>
                    <a:pt x="36" y="118"/>
                    <a:pt x="36" y="117"/>
                  </a:cubicBezTo>
                  <a:cubicBezTo>
                    <a:pt x="36" y="38"/>
                    <a:pt x="36" y="38"/>
                    <a:pt x="36" y="38"/>
                  </a:cubicBezTo>
                  <a:cubicBezTo>
                    <a:pt x="36" y="37"/>
                    <a:pt x="37" y="36"/>
                    <a:pt x="38" y="36"/>
                  </a:cubicBezTo>
                  <a:cubicBezTo>
                    <a:pt x="117" y="36"/>
                    <a:pt x="117" y="36"/>
                    <a:pt x="117" y="36"/>
                  </a:cubicBezTo>
                  <a:cubicBezTo>
                    <a:pt x="118" y="36"/>
                    <a:pt x="119" y="37"/>
                    <a:pt x="119" y="38"/>
                  </a:cubicBezTo>
                  <a:lnTo>
                    <a:pt x="119" y="1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4" name="Freeform 44">
              <a:extLst>
                <a:ext uri="{FF2B5EF4-FFF2-40B4-BE49-F238E27FC236}">
                  <a16:creationId xmlns:a16="http://schemas.microsoft.com/office/drawing/2014/main" id="{DE6D4DEB-DDC5-F9BB-4AEC-CBCA95256888}"/>
                </a:ext>
                <a:ext uri="{C183D7F6-B498-43B3-948B-1728B52AA6E4}">
                  <adec:decorative xmlns:adec="http://schemas.microsoft.com/office/drawing/2017/decorative" val="1"/>
                </a:ext>
              </a:extLst>
            </p:cNvPr>
            <p:cNvSpPr>
              <a:spLocks noEditPoints="1"/>
            </p:cNvSpPr>
            <p:nvPr/>
          </p:nvSpPr>
          <p:spPr bwMode="auto">
            <a:xfrm>
              <a:off x="7434926" y="9004359"/>
              <a:ext cx="55342" cy="55049"/>
            </a:xfrm>
            <a:custGeom>
              <a:avLst/>
              <a:gdLst>
                <a:gd name="T0" fmla="*/ 117 w 155"/>
                <a:gd name="T1" fmla="*/ 0 h 155"/>
                <a:gd name="T2" fmla="*/ 38 w 155"/>
                <a:gd name="T3" fmla="*/ 0 h 155"/>
                <a:gd name="T4" fmla="*/ 0 w 155"/>
                <a:gd name="T5" fmla="*/ 38 h 155"/>
                <a:gd name="T6" fmla="*/ 0 w 155"/>
                <a:gd name="T7" fmla="*/ 117 h 155"/>
                <a:gd name="T8" fmla="*/ 38 w 155"/>
                <a:gd name="T9" fmla="*/ 155 h 155"/>
                <a:gd name="T10" fmla="*/ 117 w 155"/>
                <a:gd name="T11" fmla="*/ 155 h 155"/>
                <a:gd name="T12" fmla="*/ 155 w 155"/>
                <a:gd name="T13" fmla="*/ 117 h 155"/>
                <a:gd name="T14" fmla="*/ 155 w 155"/>
                <a:gd name="T15" fmla="*/ 38 h 155"/>
                <a:gd name="T16" fmla="*/ 117 w 155"/>
                <a:gd name="T17" fmla="*/ 0 h 155"/>
                <a:gd name="T18" fmla="*/ 119 w 155"/>
                <a:gd name="T19" fmla="*/ 117 h 155"/>
                <a:gd name="T20" fmla="*/ 117 w 155"/>
                <a:gd name="T21" fmla="*/ 119 h 155"/>
                <a:gd name="T22" fmla="*/ 38 w 155"/>
                <a:gd name="T23" fmla="*/ 119 h 155"/>
                <a:gd name="T24" fmla="*/ 36 w 155"/>
                <a:gd name="T25" fmla="*/ 117 h 155"/>
                <a:gd name="T26" fmla="*/ 36 w 155"/>
                <a:gd name="T27" fmla="*/ 38 h 155"/>
                <a:gd name="T28" fmla="*/ 38 w 155"/>
                <a:gd name="T29" fmla="*/ 36 h 155"/>
                <a:gd name="T30" fmla="*/ 117 w 155"/>
                <a:gd name="T31" fmla="*/ 36 h 155"/>
                <a:gd name="T32" fmla="*/ 119 w 155"/>
                <a:gd name="T33" fmla="*/ 38 h 155"/>
                <a:gd name="T34" fmla="*/ 119 w 155"/>
                <a:gd name="T35" fmla="*/ 1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155">
                  <a:moveTo>
                    <a:pt x="117" y="0"/>
                  </a:moveTo>
                  <a:cubicBezTo>
                    <a:pt x="38" y="0"/>
                    <a:pt x="38" y="0"/>
                    <a:pt x="38" y="0"/>
                  </a:cubicBezTo>
                  <a:cubicBezTo>
                    <a:pt x="17" y="0"/>
                    <a:pt x="0" y="17"/>
                    <a:pt x="0" y="38"/>
                  </a:cubicBezTo>
                  <a:cubicBezTo>
                    <a:pt x="0" y="117"/>
                    <a:pt x="0" y="117"/>
                    <a:pt x="0" y="117"/>
                  </a:cubicBezTo>
                  <a:cubicBezTo>
                    <a:pt x="0" y="138"/>
                    <a:pt x="17" y="155"/>
                    <a:pt x="38" y="155"/>
                  </a:cubicBezTo>
                  <a:cubicBezTo>
                    <a:pt x="117" y="155"/>
                    <a:pt x="117" y="155"/>
                    <a:pt x="117" y="155"/>
                  </a:cubicBezTo>
                  <a:cubicBezTo>
                    <a:pt x="138" y="155"/>
                    <a:pt x="155" y="138"/>
                    <a:pt x="155" y="117"/>
                  </a:cubicBezTo>
                  <a:cubicBezTo>
                    <a:pt x="155" y="38"/>
                    <a:pt x="155" y="38"/>
                    <a:pt x="155" y="38"/>
                  </a:cubicBezTo>
                  <a:cubicBezTo>
                    <a:pt x="155" y="17"/>
                    <a:pt x="138" y="0"/>
                    <a:pt x="117" y="0"/>
                  </a:cubicBezTo>
                  <a:close/>
                  <a:moveTo>
                    <a:pt x="119" y="117"/>
                  </a:moveTo>
                  <a:cubicBezTo>
                    <a:pt x="119" y="118"/>
                    <a:pt x="118" y="119"/>
                    <a:pt x="117" y="119"/>
                  </a:cubicBezTo>
                  <a:cubicBezTo>
                    <a:pt x="38" y="119"/>
                    <a:pt x="38" y="119"/>
                    <a:pt x="38" y="119"/>
                  </a:cubicBezTo>
                  <a:cubicBezTo>
                    <a:pt x="37" y="119"/>
                    <a:pt x="36" y="118"/>
                    <a:pt x="36" y="117"/>
                  </a:cubicBezTo>
                  <a:cubicBezTo>
                    <a:pt x="36" y="38"/>
                    <a:pt x="36" y="38"/>
                    <a:pt x="36" y="38"/>
                  </a:cubicBezTo>
                  <a:cubicBezTo>
                    <a:pt x="36" y="37"/>
                    <a:pt x="37" y="36"/>
                    <a:pt x="38" y="36"/>
                  </a:cubicBezTo>
                  <a:cubicBezTo>
                    <a:pt x="117" y="36"/>
                    <a:pt x="117" y="36"/>
                    <a:pt x="117" y="36"/>
                  </a:cubicBezTo>
                  <a:cubicBezTo>
                    <a:pt x="118" y="36"/>
                    <a:pt x="119" y="37"/>
                    <a:pt x="119" y="38"/>
                  </a:cubicBezTo>
                  <a:lnTo>
                    <a:pt x="119" y="1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5" name="Freeform 45">
              <a:extLst>
                <a:ext uri="{FF2B5EF4-FFF2-40B4-BE49-F238E27FC236}">
                  <a16:creationId xmlns:a16="http://schemas.microsoft.com/office/drawing/2014/main" id="{B5E3B0BA-5DFC-9245-D60B-746EA79CC863}"/>
                </a:ext>
                <a:ext uri="{C183D7F6-B498-43B3-948B-1728B52AA6E4}">
                  <adec:decorative xmlns:adec="http://schemas.microsoft.com/office/drawing/2017/decorative" val="1"/>
                </a:ext>
              </a:extLst>
            </p:cNvPr>
            <p:cNvSpPr>
              <a:spLocks/>
            </p:cNvSpPr>
            <p:nvPr/>
          </p:nvSpPr>
          <p:spPr bwMode="auto">
            <a:xfrm>
              <a:off x="7499638" y="8841263"/>
              <a:ext cx="139672" cy="12884"/>
            </a:xfrm>
            <a:custGeom>
              <a:avLst/>
              <a:gdLst>
                <a:gd name="T0" fmla="*/ 373 w 391"/>
                <a:gd name="T1" fmla="*/ 36 h 36"/>
                <a:gd name="T2" fmla="*/ 18 w 391"/>
                <a:gd name="T3" fmla="*/ 36 h 36"/>
                <a:gd name="T4" fmla="*/ 0 w 391"/>
                <a:gd name="T5" fmla="*/ 18 h 36"/>
                <a:gd name="T6" fmla="*/ 18 w 391"/>
                <a:gd name="T7" fmla="*/ 0 h 36"/>
                <a:gd name="T8" fmla="*/ 373 w 391"/>
                <a:gd name="T9" fmla="*/ 0 h 36"/>
                <a:gd name="T10" fmla="*/ 391 w 391"/>
                <a:gd name="T11" fmla="*/ 18 h 36"/>
                <a:gd name="T12" fmla="*/ 373 w 39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91" h="36">
                  <a:moveTo>
                    <a:pt x="373" y="36"/>
                  </a:moveTo>
                  <a:cubicBezTo>
                    <a:pt x="18" y="36"/>
                    <a:pt x="18" y="36"/>
                    <a:pt x="18" y="36"/>
                  </a:cubicBezTo>
                  <a:cubicBezTo>
                    <a:pt x="8" y="36"/>
                    <a:pt x="0" y="28"/>
                    <a:pt x="0" y="18"/>
                  </a:cubicBezTo>
                  <a:cubicBezTo>
                    <a:pt x="0" y="8"/>
                    <a:pt x="8" y="0"/>
                    <a:pt x="18" y="0"/>
                  </a:cubicBezTo>
                  <a:cubicBezTo>
                    <a:pt x="373" y="0"/>
                    <a:pt x="373" y="0"/>
                    <a:pt x="373" y="0"/>
                  </a:cubicBezTo>
                  <a:cubicBezTo>
                    <a:pt x="383" y="0"/>
                    <a:pt x="391" y="8"/>
                    <a:pt x="391" y="18"/>
                  </a:cubicBezTo>
                  <a:cubicBezTo>
                    <a:pt x="391" y="28"/>
                    <a:pt x="383" y="36"/>
                    <a:pt x="373"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Freeform 46">
              <a:extLst>
                <a:ext uri="{FF2B5EF4-FFF2-40B4-BE49-F238E27FC236}">
                  <a16:creationId xmlns:a16="http://schemas.microsoft.com/office/drawing/2014/main" id="{A801F226-ADDD-8030-6318-128F853998B8}"/>
                </a:ext>
                <a:ext uri="{C183D7F6-B498-43B3-948B-1728B52AA6E4}">
                  <adec:decorative xmlns:adec="http://schemas.microsoft.com/office/drawing/2017/decorative" val="1"/>
                </a:ext>
              </a:extLst>
            </p:cNvPr>
            <p:cNvSpPr>
              <a:spLocks/>
            </p:cNvSpPr>
            <p:nvPr/>
          </p:nvSpPr>
          <p:spPr bwMode="auto">
            <a:xfrm>
              <a:off x="7499638" y="8900411"/>
              <a:ext cx="139672" cy="12884"/>
            </a:xfrm>
            <a:custGeom>
              <a:avLst/>
              <a:gdLst>
                <a:gd name="T0" fmla="*/ 373 w 391"/>
                <a:gd name="T1" fmla="*/ 36 h 36"/>
                <a:gd name="T2" fmla="*/ 18 w 391"/>
                <a:gd name="T3" fmla="*/ 36 h 36"/>
                <a:gd name="T4" fmla="*/ 0 w 391"/>
                <a:gd name="T5" fmla="*/ 18 h 36"/>
                <a:gd name="T6" fmla="*/ 18 w 391"/>
                <a:gd name="T7" fmla="*/ 0 h 36"/>
                <a:gd name="T8" fmla="*/ 373 w 391"/>
                <a:gd name="T9" fmla="*/ 0 h 36"/>
                <a:gd name="T10" fmla="*/ 391 w 391"/>
                <a:gd name="T11" fmla="*/ 18 h 36"/>
                <a:gd name="T12" fmla="*/ 373 w 39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91" h="36">
                  <a:moveTo>
                    <a:pt x="373" y="36"/>
                  </a:moveTo>
                  <a:cubicBezTo>
                    <a:pt x="18" y="36"/>
                    <a:pt x="18" y="36"/>
                    <a:pt x="18" y="36"/>
                  </a:cubicBezTo>
                  <a:cubicBezTo>
                    <a:pt x="8" y="36"/>
                    <a:pt x="0" y="28"/>
                    <a:pt x="0" y="18"/>
                  </a:cubicBezTo>
                  <a:cubicBezTo>
                    <a:pt x="0" y="8"/>
                    <a:pt x="8" y="0"/>
                    <a:pt x="18" y="0"/>
                  </a:cubicBezTo>
                  <a:cubicBezTo>
                    <a:pt x="373" y="0"/>
                    <a:pt x="373" y="0"/>
                    <a:pt x="373" y="0"/>
                  </a:cubicBezTo>
                  <a:cubicBezTo>
                    <a:pt x="383" y="0"/>
                    <a:pt x="391" y="8"/>
                    <a:pt x="391" y="18"/>
                  </a:cubicBezTo>
                  <a:cubicBezTo>
                    <a:pt x="391" y="28"/>
                    <a:pt x="383" y="36"/>
                    <a:pt x="373"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7" name="Freeform 47">
              <a:extLst>
                <a:ext uri="{FF2B5EF4-FFF2-40B4-BE49-F238E27FC236}">
                  <a16:creationId xmlns:a16="http://schemas.microsoft.com/office/drawing/2014/main" id="{94EF43A6-9F43-1956-2831-AA3820192B62}"/>
                </a:ext>
                <a:ext uri="{C183D7F6-B498-43B3-948B-1728B52AA6E4}">
                  <adec:decorative xmlns:adec="http://schemas.microsoft.com/office/drawing/2017/decorative" val="1"/>
                </a:ext>
              </a:extLst>
            </p:cNvPr>
            <p:cNvSpPr>
              <a:spLocks/>
            </p:cNvSpPr>
            <p:nvPr/>
          </p:nvSpPr>
          <p:spPr bwMode="auto">
            <a:xfrm>
              <a:off x="7499638" y="8966879"/>
              <a:ext cx="139672" cy="12884"/>
            </a:xfrm>
            <a:custGeom>
              <a:avLst/>
              <a:gdLst>
                <a:gd name="T0" fmla="*/ 373 w 391"/>
                <a:gd name="T1" fmla="*/ 36 h 36"/>
                <a:gd name="T2" fmla="*/ 18 w 391"/>
                <a:gd name="T3" fmla="*/ 36 h 36"/>
                <a:gd name="T4" fmla="*/ 0 w 391"/>
                <a:gd name="T5" fmla="*/ 18 h 36"/>
                <a:gd name="T6" fmla="*/ 18 w 391"/>
                <a:gd name="T7" fmla="*/ 0 h 36"/>
                <a:gd name="T8" fmla="*/ 373 w 391"/>
                <a:gd name="T9" fmla="*/ 0 h 36"/>
                <a:gd name="T10" fmla="*/ 391 w 391"/>
                <a:gd name="T11" fmla="*/ 18 h 36"/>
                <a:gd name="T12" fmla="*/ 373 w 39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91" h="36">
                  <a:moveTo>
                    <a:pt x="373" y="36"/>
                  </a:moveTo>
                  <a:cubicBezTo>
                    <a:pt x="18" y="36"/>
                    <a:pt x="18" y="36"/>
                    <a:pt x="18" y="36"/>
                  </a:cubicBezTo>
                  <a:cubicBezTo>
                    <a:pt x="8" y="36"/>
                    <a:pt x="0" y="28"/>
                    <a:pt x="0" y="18"/>
                  </a:cubicBezTo>
                  <a:cubicBezTo>
                    <a:pt x="0" y="8"/>
                    <a:pt x="8" y="0"/>
                    <a:pt x="18" y="0"/>
                  </a:cubicBezTo>
                  <a:cubicBezTo>
                    <a:pt x="373" y="0"/>
                    <a:pt x="373" y="0"/>
                    <a:pt x="373" y="0"/>
                  </a:cubicBezTo>
                  <a:cubicBezTo>
                    <a:pt x="383" y="0"/>
                    <a:pt x="391" y="8"/>
                    <a:pt x="391" y="18"/>
                  </a:cubicBezTo>
                  <a:cubicBezTo>
                    <a:pt x="391" y="28"/>
                    <a:pt x="383" y="36"/>
                    <a:pt x="373"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8" name="Freeform 48">
              <a:extLst>
                <a:ext uri="{FF2B5EF4-FFF2-40B4-BE49-F238E27FC236}">
                  <a16:creationId xmlns:a16="http://schemas.microsoft.com/office/drawing/2014/main" id="{1C807DD5-38D9-C0DF-6CB6-34E287788283}"/>
                </a:ext>
                <a:ext uri="{C183D7F6-B498-43B3-948B-1728B52AA6E4}">
                  <adec:decorative xmlns:adec="http://schemas.microsoft.com/office/drawing/2017/decorative" val="1"/>
                </a:ext>
              </a:extLst>
            </p:cNvPr>
            <p:cNvSpPr>
              <a:spLocks/>
            </p:cNvSpPr>
            <p:nvPr/>
          </p:nvSpPr>
          <p:spPr bwMode="auto">
            <a:xfrm>
              <a:off x="7499638" y="9025442"/>
              <a:ext cx="139672" cy="12884"/>
            </a:xfrm>
            <a:custGeom>
              <a:avLst/>
              <a:gdLst>
                <a:gd name="T0" fmla="*/ 373 w 391"/>
                <a:gd name="T1" fmla="*/ 36 h 36"/>
                <a:gd name="T2" fmla="*/ 18 w 391"/>
                <a:gd name="T3" fmla="*/ 36 h 36"/>
                <a:gd name="T4" fmla="*/ 0 w 391"/>
                <a:gd name="T5" fmla="*/ 18 h 36"/>
                <a:gd name="T6" fmla="*/ 18 w 391"/>
                <a:gd name="T7" fmla="*/ 0 h 36"/>
                <a:gd name="T8" fmla="*/ 373 w 391"/>
                <a:gd name="T9" fmla="*/ 0 h 36"/>
                <a:gd name="T10" fmla="*/ 391 w 391"/>
                <a:gd name="T11" fmla="*/ 18 h 36"/>
                <a:gd name="T12" fmla="*/ 373 w 39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91" h="36">
                  <a:moveTo>
                    <a:pt x="373" y="36"/>
                  </a:moveTo>
                  <a:cubicBezTo>
                    <a:pt x="18" y="36"/>
                    <a:pt x="18" y="36"/>
                    <a:pt x="18" y="36"/>
                  </a:cubicBezTo>
                  <a:cubicBezTo>
                    <a:pt x="8" y="36"/>
                    <a:pt x="0" y="28"/>
                    <a:pt x="0" y="18"/>
                  </a:cubicBezTo>
                  <a:cubicBezTo>
                    <a:pt x="0" y="8"/>
                    <a:pt x="8" y="0"/>
                    <a:pt x="18" y="0"/>
                  </a:cubicBezTo>
                  <a:cubicBezTo>
                    <a:pt x="373" y="0"/>
                    <a:pt x="373" y="0"/>
                    <a:pt x="373" y="0"/>
                  </a:cubicBezTo>
                  <a:cubicBezTo>
                    <a:pt x="383" y="0"/>
                    <a:pt x="391" y="8"/>
                    <a:pt x="391" y="18"/>
                  </a:cubicBezTo>
                  <a:cubicBezTo>
                    <a:pt x="391" y="28"/>
                    <a:pt x="383" y="36"/>
                    <a:pt x="373"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9" name="Freeform 49">
              <a:extLst>
                <a:ext uri="{FF2B5EF4-FFF2-40B4-BE49-F238E27FC236}">
                  <a16:creationId xmlns:a16="http://schemas.microsoft.com/office/drawing/2014/main" id="{A9A9FD7A-1F2C-351E-7E92-D6173747D3B7}"/>
                </a:ext>
                <a:ext uri="{C183D7F6-B498-43B3-948B-1728B52AA6E4}">
                  <adec:decorative xmlns:adec="http://schemas.microsoft.com/office/drawing/2017/decorative" val="1"/>
                </a:ext>
              </a:extLst>
            </p:cNvPr>
            <p:cNvSpPr>
              <a:spLocks noEditPoints="1"/>
            </p:cNvSpPr>
            <p:nvPr/>
          </p:nvSpPr>
          <p:spPr bwMode="auto">
            <a:xfrm>
              <a:off x="7440782" y="8721795"/>
              <a:ext cx="203213" cy="68225"/>
            </a:xfrm>
            <a:custGeom>
              <a:avLst/>
              <a:gdLst>
                <a:gd name="T0" fmla="*/ 531 w 569"/>
                <a:gd name="T1" fmla="*/ 78 h 192"/>
                <a:gd name="T2" fmla="*/ 357 w 569"/>
                <a:gd name="T3" fmla="*/ 78 h 192"/>
                <a:gd name="T4" fmla="*/ 357 w 569"/>
                <a:gd name="T5" fmla="*/ 72 h 192"/>
                <a:gd name="T6" fmla="*/ 284 w 569"/>
                <a:gd name="T7" fmla="*/ 0 h 192"/>
                <a:gd name="T8" fmla="*/ 212 w 569"/>
                <a:gd name="T9" fmla="*/ 72 h 192"/>
                <a:gd name="T10" fmla="*/ 212 w 569"/>
                <a:gd name="T11" fmla="*/ 78 h 192"/>
                <a:gd name="T12" fmla="*/ 38 w 569"/>
                <a:gd name="T13" fmla="*/ 78 h 192"/>
                <a:gd name="T14" fmla="*/ 0 w 569"/>
                <a:gd name="T15" fmla="*/ 116 h 192"/>
                <a:gd name="T16" fmla="*/ 0 w 569"/>
                <a:gd name="T17" fmla="*/ 174 h 192"/>
                <a:gd name="T18" fmla="*/ 18 w 569"/>
                <a:gd name="T19" fmla="*/ 192 h 192"/>
                <a:gd name="T20" fmla="*/ 551 w 569"/>
                <a:gd name="T21" fmla="*/ 192 h 192"/>
                <a:gd name="T22" fmla="*/ 569 w 569"/>
                <a:gd name="T23" fmla="*/ 174 h 192"/>
                <a:gd name="T24" fmla="*/ 569 w 569"/>
                <a:gd name="T25" fmla="*/ 116 h 192"/>
                <a:gd name="T26" fmla="*/ 531 w 569"/>
                <a:gd name="T27" fmla="*/ 78 h 192"/>
                <a:gd name="T28" fmla="*/ 533 w 569"/>
                <a:gd name="T29" fmla="*/ 156 h 192"/>
                <a:gd name="T30" fmla="*/ 36 w 569"/>
                <a:gd name="T31" fmla="*/ 156 h 192"/>
                <a:gd name="T32" fmla="*/ 36 w 569"/>
                <a:gd name="T33" fmla="*/ 116 h 192"/>
                <a:gd name="T34" fmla="*/ 38 w 569"/>
                <a:gd name="T35" fmla="*/ 114 h 192"/>
                <a:gd name="T36" fmla="*/ 236 w 569"/>
                <a:gd name="T37" fmla="*/ 114 h 192"/>
                <a:gd name="T38" fmla="*/ 251 w 569"/>
                <a:gd name="T39" fmla="*/ 106 h 192"/>
                <a:gd name="T40" fmla="*/ 252 w 569"/>
                <a:gd name="T41" fmla="*/ 88 h 192"/>
                <a:gd name="T42" fmla="*/ 248 w 569"/>
                <a:gd name="T43" fmla="*/ 72 h 192"/>
                <a:gd name="T44" fmla="*/ 284 w 569"/>
                <a:gd name="T45" fmla="*/ 36 h 192"/>
                <a:gd name="T46" fmla="*/ 321 w 569"/>
                <a:gd name="T47" fmla="*/ 72 h 192"/>
                <a:gd name="T48" fmla="*/ 317 w 569"/>
                <a:gd name="T49" fmla="*/ 88 h 192"/>
                <a:gd name="T50" fmla="*/ 318 w 569"/>
                <a:gd name="T51" fmla="*/ 106 h 192"/>
                <a:gd name="T52" fmla="*/ 333 w 569"/>
                <a:gd name="T53" fmla="*/ 114 h 192"/>
                <a:gd name="T54" fmla="*/ 531 w 569"/>
                <a:gd name="T55" fmla="*/ 114 h 192"/>
                <a:gd name="T56" fmla="*/ 533 w 569"/>
                <a:gd name="T57" fmla="*/ 116 h 192"/>
                <a:gd name="T58" fmla="*/ 533 w 569"/>
                <a:gd name="T59" fmla="*/ 15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9" h="192">
                  <a:moveTo>
                    <a:pt x="531" y="78"/>
                  </a:moveTo>
                  <a:cubicBezTo>
                    <a:pt x="357" y="78"/>
                    <a:pt x="357" y="78"/>
                    <a:pt x="357" y="78"/>
                  </a:cubicBezTo>
                  <a:cubicBezTo>
                    <a:pt x="357" y="76"/>
                    <a:pt x="357" y="74"/>
                    <a:pt x="357" y="72"/>
                  </a:cubicBezTo>
                  <a:cubicBezTo>
                    <a:pt x="357" y="33"/>
                    <a:pt x="324" y="0"/>
                    <a:pt x="284" y="0"/>
                  </a:cubicBezTo>
                  <a:cubicBezTo>
                    <a:pt x="245" y="0"/>
                    <a:pt x="212" y="33"/>
                    <a:pt x="212" y="72"/>
                  </a:cubicBezTo>
                  <a:cubicBezTo>
                    <a:pt x="212" y="74"/>
                    <a:pt x="212" y="76"/>
                    <a:pt x="212" y="78"/>
                  </a:cubicBezTo>
                  <a:cubicBezTo>
                    <a:pt x="38" y="78"/>
                    <a:pt x="38" y="78"/>
                    <a:pt x="38" y="78"/>
                  </a:cubicBezTo>
                  <a:cubicBezTo>
                    <a:pt x="17" y="78"/>
                    <a:pt x="0" y="95"/>
                    <a:pt x="0" y="116"/>
                  </a:cubicBezTo>
                  <a:cubicBezTo>
                    <a:pt x="0" y="174"/>
                    <a:pt x="0" y="174"/>
                    <a:pt x="0" y="174"/>
                  </a:cubicBezTo>
                  <a:cubicBezTo>
                    <a:pt x="0" y="184"/>
                    <a:pt x="8" y="192"/>
                    <a:pt x="18" y="192"/>
                  </a:cubicBezTo>
                  <a:cubicBezTo>
                    <a:pt x="551" y="192"/>
                    <a:pt x="551" y="192"/>
                    <a:pt x="551" y="192"/>
                  </a:cubicBezTo>
                  <a:cubicBezTo>
                    <a:pt x="561" y="192"/>
                    <a:pt x="569" y="184"/>
                    <a:pt x="569" y="174"/>
                  </a:cubicBezTo>
                  <a:cubicBezTo>
                    <a:pt x="569" y="116"/>
                    <a:pt x="569" y="116"/>
                    <a:pt x="569" y="116"/>
                  </a:cubicBezTo>
                  <a:cubicBezTo>
                    <a:pt x="569" y="95"/>
                    <a:pt x="552" y="78"/>
                    <a:pt x="531" y="78"/>
                  </a:cubicBezTo>
                  <a:close/>
                  <a:moveTo>
                    <a:pt x="533" y="156"/>
                  </a:moveTo>
                  <a:cubicBezTo>
                    <a:pt x="36" y="156"/>
                    <a:pt x="36" y="156"/>
                    <a:pt x="36" y="156"/>
                  </a:cubicBezTo>
                  <a:cubicBezTo>
                    <a:pt x="36" y="116"/>
                    <a:pt x="36" y="116"/>
                    <a:pt x="36" y="116"/>
                  </a:cubicBezTo>
                  <a:cubicBezTo>
                    <a:pt x="36" y="115"/>
                    <a:pt x="37" y="114"/>
                    <a:pt x="38" y="114"/>
                  </a:cubicBezTo>
                  <a:cubicBezTo>
                    <a:pt x="236" y="114"/>
                    <a:pt x="236" y="114"/>
                    <a:pt x="236" y="114"/>
                  </a:cubicBezTo>
                  <a:cubicBezTo>
                    <a:pt x="242" y="114"/>
                    <a:pt x="248" y="111"/>
                    <a:pt x="251" y="106"/>
                  </a:cubicBezTo>
                  <a:cubicBezTo>
                    <a:pt x="254" y="101"/>
                    <a:pt x="255" y="94"/>
                    <a:pt x="252" y="88"/>
                  </a:cubicBezTo>
                  <a:cubicBezTo>
                    <a:pt x="249" y="83"/>
                    <a:pt x="248" y="78"/>
                    <a:pt x="248" y="72"/>
                  </a:cubicBezTo>
                  <a:cubicBezTo>
                    <a:pt x="248" y="52"/>
                    <a:pt x="264" y="36"/>
                    <a:pt x="284" y="36"/>
                  </a:cubicBezTo>
                  <a:cubicBezTo>
                    <a:pt x="305" y="36"/>
                    <a:pt x="321" y="52"/>
                    <a:pt x="321" y="72"/>
                  </a:cubicBezTo>
                  <a:cubicBezTo>
                    <a:pt x="321" y="78"/>
                    <a:pt x="320" y="83"/>
                    <a:pt x="317" y="88"/>
                  </a:cubicBezTo>
                  <a:cubicBezTo>
                    <a:pt x="314" y="94"/>
                    <a:pt x="315" y="101"/>
                    <a:pt x="318" y="106"/>
                  </a:cubicBezTo>
                  <a:cubicBezTo>
                    <a:pt x="321" y="111"/>
                    <a:pt x="327" y="114"/>
                    <a:pt x="333" y="114"/>
                  </a:cubicBezTo>
                  <a:cubicBezTo>
                    <a:pt x="531" y="114"/>
                    <a:pt x="531" y="114"/>
                    <a:pt x="531" y="114"/>
                  </a:cubicBezTo>
                  <a:cubicBezTo>
                    <a:pt x="532" y="114"/>
                    <a:pt x="533" y="115"/>
                    <a:pt x="533" y="116"/>
                  </a:cubicBezTo>
                  <a:lnTo>
                    <a:pt x="533" y="15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grpSp>
      <p:cxnSp>
        <p:nvCxnSpPr>
          <p:cNvPr id="54" name="Straight Connector 53">
            <a:extLst>
              <a:ext uri="{FF2B5EF4-FFF2-40B4-BE49-F238E27FC236}">
                <a16:creationId xmlns:a16="http://schemas.microsoft.com/office/drawing/2014/main" id="{2642D896-F6E9-5CE2-A290-5212C4B2AAEA}"/>
              </a:ext>
            </a:extLst>
          </p:cNvPr>
          <p:cNvCxnSpPr>
            <a:cxnSpLocks/>
          </p:cNvCxnSpPr>
          <p:nvPr/>
        </p:nvCxnSpPr>
        <p:spPr>
          <a:xfrm>
            <a:off x="1674254" y="3288353"/>
            <a:ext cx="332274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6B8ACCF-2420-D65A-7132-92CE378D9A82}"/>
              </a:ext>
            </a:extLst>
          </p:cNvPr>
          <p:cNvCxnSpPr>
            <a:cxnSpLocks/>
          </p:cNvCxnSpPr>
          <p:nvPr/>
        </p:nvCxnSpPr>
        <p:spPr>
          <a:xfrm>
            <a:off x="1674254" y="4181288"/>
            <a:ext cx="332274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B3D517B-8845-FD78-792B-7A77590EB73A}"/>
              </a:ext>
            </a:extLst>
          </p:cNvPr>
          <p:cNvCxnSpPr>
            <a:cxnSpLocks/>
          </p:cNvCxnSpPr>
          <p:nvPr/>
        </p:nvCxnSpPr>
        <p:spPr>
          <a:xfrm>
            <a:off x="6804339" y="2395418"/>
            <a:ext cx="332274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87B187-325C-C171-5CB7-873E3F39E79C}"/>
              </a:ext>
            </a:extLst>
          </p:cNvPr>
          <p:cNvCxnSpPr>
            <a:cxnSpLocks/>
          </p:cNvCxnSpPr>
          <p:nvPr/>
        </p:nvCxnSpPr>
        <p:spPr>
          <a:xfrm>
            <a:off x="6804339" y="3288353"/>
            <a:ext cx="332274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D4EBCF3-8F48-4007-C2BA-090317656BA7}"/>
              </a:ext>
            </a:extLst>
          </p:cNvPr>
          <p:cNvCxnSpPr>
            <a:cxnSpLocks/>
          </p:cNvCxnSpPr>
          <p:nvPr/>
        </p:nvCxnSpPr>
        <p:spPr>
          <a:xfrm>
            <a:off x="6804339" y="4181288"/>
            <a:ext cx="332274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7" name="Freeform: Shape 66" descr="Icon of a shield with a tick mark">
            <a:extLst>
              <a:ext uri="{FF2B5EF4-FFF2-40B4-BE49-F238E27FC236}">
                <a16:creationId xmlns:a16="http://schemas.microsoft.com/office/drawing/2014/main" id="{5146DF8F-DB2B-FD9A-F121-86E426D5EA91}"/>
              </a:ext>
            </a:extLst>
          </p:cNvPr>
          <p:cNvSpPr/>
          <p:nvPr/>
        </p:nvSpPr>
        <p:spPr>
          <a:xfrm>
            <a:off x="6159712" y="4422869"/>
            <a:ext cx="340683" cy="400977"/>
          </a:xfrm>
          <a:custGeom>
            <a:avLst/>
            <a:gdLst>
              <a:gd name="connsiteX0" fmla="*/ 688300 w 691990"/>
              <a:gd name="connsiteY0" fmla="*/ 122572 h 814459"/>
              <a:gd name="connsiteX1" fmla="*/ 682793 w 691990"/>
              <a:gd name="connsiteY1" fmla="*/ 111707 h 814459"/>
              <a:gd name="connsiteX2" fmla="*/ 671185 w 691990"/>
              <a:gd name="connsiteY2" fmla="*/ 108582 h 814459"/>
              <a:gd name="connsiteX3" fmla="*/ 356562 w 691990"/>
              <a:gd name="connsiteY3" fmla="*/ 4402 h 814459"/>
              <a:gd name="connsiteX4" fmla="*/ 335515 w 691990"/>
              <a:gd name="connsiteY4" fmla="*/ 4316 h 814459"/>
              <a:gd name="connsiteX5" fmla="*/ 335428 w 691990"/>
              <a:gd name="connsiteY5" fmla="*/ 4402 h 814459"/>
              <a:gd name="connsiteX6" fmla="*/ 20806 w 691990"/>
              <a:gd name="connsiteY6" fmla="*/ 108582 h 814459"/>
              <a:gd name="connsiteX7" fmla="*/ 9197 w 691990"/>
              <a:gd name="connsiteY7" fmla="*/ 111707 h 814459"/>
              <a:gd name="connsiteX8" fmla="*/ 3691 w 691990"/>
              <a:gd name="connsiteY8" fmla="*/ 122572 h 814459"/>
              <a:gd name="connsiteX9" fmla="*/ 71705 w 691990"/>
              <a:gd name="connsiteY9" fmla="*/ 613705 h 814459"/>
              <a:gd name="connsiteX10" fmla="*/ 337214 w 691990"/>
              <a:gd name="connsiteY10" fmla="*/ 813134 h 814459"/>
              <a:gd name="connsiteX11" fmla="*/ 354776 w 691990"/>
              <a:gd name="connsiteY11" fmla="*/ 813134 h 814459"/>
              <a:gd name="connsiteX12" fmla="*/ 620285 w 691990"/>
              <a:gd name="connsiteY12" fmla="*/ 613556 h 814459"/>
              <a:gd name="connsiteX13" fmla="*/ 688300 w 691990"/>
              <a:gd name="connsiteY13" fmla="*/ 122572 h 814459"/>
              <a:gd name="connsiteX14" fmla="*/ 596324 w 691990"/>
              <a:gd name="connsiteY14" fmla="*/ 595994 h 814459"/>
              <a:gd name="connsiteX15" fmla="*/ 345995 w 691990"/>
              <a:gd name="connsiteY15" fmla="*/ 784708 h 814459"/>
              <a:gd name="connsiteX16" fmla="*/ 95666 w 691990"/>
              <a:gd name="connsiteY16" fmla="*/ 595994 h 814459"/>
              <a:gd name="connsiteX17" fmla="*/ 33456 w 691990"/>
              <a:gd name="connsiteY17" fmla="*/ 139241 h 814459"/>
              <a:gd name="connsiteX18" fmla="*/ 346739 w 691990"/>
              <a:gd name="connsiteY18" fmla="*/ 35061 h 814459"/>
              <a:gd name="connsiteX19" fmla="*/ 659278 w 691990"/>
              <a:gd name="connsiteY19" fmla="*/ 139241 h 814459"/>
              <a:gd name="connsiteX20" fmla="*/ 596324 w 691990"/>
              <a:gd name="connsiteY20" fmla="*/ 595994 h 814459"/>
              <a:gd name="connsiteX21" fmla="*/ 470862 w 691990"/>
              <a:gd name="connsiteY21" fmla="*/ 313221 h 814459"/>
              <a:gd name="connsiteX22" fmla="*/ 471856 w 691990"/>
              <a:gd name="connsiteY22" fmla="*/ 334244 h 814459"/>
              <a:gd name="connsiteX23" fmla="*/ 471755 w 691990"/>
              <a:gd name="connsiteY23" fmla="*/ 334354 h 814459"/>
              <a:gd name="connsiteX24" fmla="*/ 320248 w 691990"/>
              <a:gd name="connsiteY24" fmla="*/ 500298 h 814459"/>
              <a:gd name="connsiteX25" fmla="*/ 309532 w 691990"/>
              <a:gd name="connsiteY25" fmla="*/ 505209 h 814459"/>
              <a:gd name="connsiteX26" fmla="*/ 309532 w 691990"/>
              <a:gd name="connsiteY26" fmla="*/ 505209 h 814459"/>
              <a:gd name="connsiteX27" fmla="*/ 298817 w 691990"/>
              <a:gd name="connsiteY27" fmla="*/ 500595 h 814459"/>
              <a:gd name="connsiteX28" fmla="*/ 220831 w 691990"/>
              <a:gd name="connsiteY28" fmla="*/ 420823 h 814459"/>
              <a:gd name="connsiteX29" fmla="*/ 218508 w 691990"/>
              <a:gd name="connsiteY29" fmla="*/ 399904 h 814459"/>
              <a:gd name="connsiteX30" fmla="*/ 239427 w 691990"/>
              <a:gd name="connsiteY30" fmla="*/ 397581 h 814459"/>
              <a:gd name="connsiteX31" fmla="*/ 241816 w 691990"/>
              <a:gd name="connsiteY31" fmla="*/ 399987 h 814459"/>
              <a:gd name="connsiteX32" fmla="*/ 308788 w 691990"/>
              <a:gd name="connsiteY32" fmla="*/ 468597 h 814459"/>
              <a:gd name="connsiteX33" fmla="*/ 450175 w 691990"/>
              <a:gd name="connsiteY33" fmla="*/ 313965 h 814459"/>
              <a:gd name="connsiteX34" fmla="*/ 470862 w 691990"/>
              <a:gd name="connsiteY34" fmla="*/ 312923 h 81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1990" h="814459">
                <a:moveTo>
                  <a:pt x="688300" y="122572"/>
                </a:moveTo>
                <a:cubicBezTo>
                  <a:pt x="688098" y="118330"/>
                  <a:pt x="686094" y="114377"/>
                  <a:pt x="682793" y="111707"/>
                </a:cubicBezTo>
                <a:cubicBezTo>
                  <a:pt x="679535" y="109079"/>
                  <a:pt x="675322" y="107945"/>
                  <a:pt x="671185" y="108582"/>
                </a:cubicBezTo>
                <a:cubicBezTo>
                  <a:pt x="669399" y="108582"/>
                  <a:pt x="485894" y="134180"/>
                  <a:pt x="356562" y="4402"/>
                </a:cubicBezTo>
                <a:cubicBezTo>
                  <a:pt x="350774" y="-1434"/>
                  <a:pt x="341350" y="-1472"/>
                  <a:pt x="335515" y="4316"/>
                </a:cubicBezTo>
                <a:cubicBezTo>
                  <a:pt x="335486" y="4345"/>
                  <a:pt x="335457" y="4373"/>
                  <a:pt x="335428" y="4402"/>
                </a:cubicBezTo>
                <a:cubicBezTo>
                  <a:pt x="206097" y="134478"/>
                  <a:pt x="22889" y="108582"/>
                  <a:pt x="20806" y="108582"/>
                </a:cubicBezTo>
                <a:cubicBezTo>
                  <a:pt x="16669" y="107945"/>
                  <a:pt x="12455" y="109079"/>
                  <a:pt x="9197" y="111707"/>
                </a:cubicBezTo>
                <a:cubicBezTo>
                  <a:pt x="5896" y="114377"/>
                  <a:pt x="3892" y="118330"/>
                  <a:pt x="3691" y="122572"/>
                </a:cubicBezTo>
                <a:cubicBezTo>
                  <a:pt x="-4346" y="282264"/>
                  <a:pt x="-5983" y="506846"/>
                  <a:pt x="71705" y="613705"/>
                </a:cubicBezTo>
                <a:cubicBezTo>
                  <a:pt x="152519" y="723689"/>
                  <a:pt x="310872" y="804949"/>
                  <a:pt x="337214" y="813134"/>
                </a:cubicBezTo>
                <a:cubicBezTo>
                  <a:pt x="342935" y="814901"/>
                  <a:pt x="349055" y="814901"/>
                  <a:pt x="354776" y="813134"/>
                </a:cubicBezTo>
                <a:cubicBezTo>
                  <a:pt x="381119" y="804949"/>
                  <a:pt x="540067" y="723837"/>
                  <a:pt x="620285" y="613556"/>
                </a:cubicBezTo>
                <a:cubicBezTo>
                  <a:pt x="697974" y="506846"/>
                  <a:pt x="696337" y="282264"/>
                  <a:pt x="688300" y="122572"/>
                </a:cubicBezTo>
                <a:close/>
                <a:moveTo>
                  <a:pt x="596324" y="595994"/>
                </a:moveTo>
                <a:cubicBezTo>
                  <a:pt x="520571" y="700174"/>
                  <a:pt x="367575" y="778011"/>
                  <a:pt x="345995" y="784708"/>
                </a:cubicBezTo>
                <a:cubicBezTo>
                  <a:pt x="324415" y="778011"/>
                  <a:pt x="171420" y="699876"/>
                  <a:pt x="95666" y="595994"/>
                </a:cubicBezTo>
                <a:cubicBezTo>
                  <a:pt x="26015" y="500298"/>
                  <a:pt x="25568" y="293575"/>
                  <a:pt x="33456" y="139241"/>
                </a:cubicBezTo>
                <a:cubicBezTo>
                  <a:pt x="82272" y="142961"/>
                  <a:pt x="229909" y="143557"/>
                  <a:pt x="346739" y="35061"/>
                </a:cubicBezTo>
                <a:cubicBezTo>
                  <a:pt x="463569" y="143854"/>
                  <a:pt x="611058" y="143110"/>
                  <a:pt x="659278" y="139241"/>
                </a:cubicBezTo>
                <a:cubicBezTo>
                  <a:pt x="666422" y="293575"/>
                  <a:pt x="665976" y="500298"/>
                  <a:pt x="596324" y="595994"/>
                </a:cubicBezTo>
                <a:close/>
                <a:moveTo>
                  <a:pt x="470862" y="313221"/>
                </a:moveTo>
                <a:cubicBezTo>
                  <a:pt x="476942" y="318753"/>
                  <a:pt x="477387" y="328165"/>
                  <a:pt x="471856" y="334244"/>
                </a:cubicBezTo>
                <a:cubicBezTo>
                  <a:pt x="471822" y="334281"/>
                  <a:pt x="471789" y="334319"/>
                  <a:pt x="471755" y="334354"/>
                </a:cubicBezTo>
                <a:lnTo>
                  <a:pt x="320248" y="500298"/>
                </a:lnTo>
                <a:cubicBezTo>
                  <a:pt x="317454" y="503271"/>
                  <a:pt x="313609" y="505033"/>
                  <a:pt x="309532" y="505209"/>
                </a:cubicBezTo>
                <a:lnTo>
                  <a:pt x="309532" y="505209"/>
                </a:lnTo>
                <a:cubicBezTo>
                  <a:pt x="305481" y="505194"/>
                  <a:pt x="301612" y="503527"/>
                  <a:pt x="298817" y="500595"/>
                </a:cubicBezTo>
                <a:lnTo>
                  <a:pt x="220831" y="420823"/>
                </a:lnTo>
                <a:cubicBezTo>
                  <a:pt x="214413" y="415689"/>
                  <a:pt x="213373" y="406323"/>
                  <a:pt x="218508" y="399904"/>
                </a:cubicBezTo>
                <a:cubicBezTo>
                  <a:pt x="223642" y="393487"/>
                  <a:pt x="233008" y="392446"/>
                  <a:pt x="239427" y="397581"/>
                </a:cubicBezTo>
                <a:cubicBezTo>
                  <a:pt x="240312" y="398289"/>
                  <a:pt x="241113" y="399097"/>
                  <a:pt x="241816" y="399987"/>
                </a:cubicBezTo>
                <a:lnTo>
                  <a:pt x="308788" y="468597"/>
                </a:lnTo>
                <a:lnTo>
                  <a:pt x="450175" y="313965"/>
                </a:lnTo>
                <a:cubicBezTo>
                  <a:pt x="455658" y="308089"/>
                  <a:pt x="464817" y="307628"/>
                  <a:pt x="470862" y="312923"/>
                </a:cubicBezTo>
                <a:close/>
              </a:path>
            </a:pathLst>
          </a:custGeom>
          <a:solidFill>
            <a:schemeClr val="bg1"/>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Freeform: Shape 67" descr="Icon of a wrench in a gear">
            <a:extLst>
              <a:ext uri="{FF2B5EF4-FFF2-40B4-BE49-F238E27FC236}">
                <a16:creationId xmlns:a16="http://schemas.microsoft.com/office/drawing/2014/main" id="{76D603EF-E059-79C0-5A55-5361CB839EDC}"/>
              </a:ext>
            </a:extLst>
          </p:cNvPr>
          <p:cNvSpPr>
            <a:spLocks/>
          </p:cNvSpPr>
          <p:nvPr/>
        </p:nvSpPr>
        <p:spPr bwMode="auto">
          <a:xfrm>
            <a:off x="861727" y="3534847"/>
            <a:ext cx="404462" cy="411098"/>
          </a:xfrm>
          <a:custGeom>
            <a:avLst/>
            <a:gdLst>
              <a:gd name="connsiteX0" fmla="*/ 113134 w 515600"/>
              <a:gd name="connsiteY0" fmla="*/ 97525 h 524059"/>
              <a:gd name="connsiteX1" fmla="*/ 62066 w 515600"/>
              <a:gd name="connsiteY1" fmla="*/ 147676 h 524059"/>
              <a:gd name="connsiteX2" fmla="*/ 90225 w 515600"/>
              <a:gd name="connsiteY2" fmla="*/ 175379 h 524059"/>
              <a:gd name="connsiteX3" fmla="*/ 92134 w 515600"/>
              <a:gd name="connsiteY3" fmla="*/ 186842 h 524059"/>
              <a:gd name="connsiteX4" fmla="*/ 72566 w 515600"/>
              <a:gd name="connsiteY4" fmla="*/ 233173 h 524059"/>
              <a:gd name="connsiteX5" fmla="*/ 63498 w 515600"/>
              <a:gd name="connsiteY5" fmla="*/ 240338 h 524059"/>
              <a:gd name="connsiteX6" fmla="*/ 19112 w 515600"/>
              <a:gd name="connsiteY6" fmla="*/ 240338 h 524059"/>
              <a:gd name="connsiteX7" fmla="*/ 19112 w 515600"/>
              <a:gd name="connsiteY7" fmla="*/ 316759 h 524059"/>
              <a:gd name="connsiteX8" fmla="*/ 63498 w 515600"/>
              <a:gd name="connsiteY8" fmla="*/ 316759 h 524059"/>
              <a:gd name="connsiteX9" fmla="*/ 72566 w 515600"/>
              <a:gd name="connsiteY9" fmla="*/ 324401 h 524059"/>
              <a:gd name="connsiteX10" fmla="*/ 92134 w 515600"/>
              <a:gd name="connsiteY10" fmla="*/ 370732 h 524059"/>
              <a:gd name="connsiteX11" fmla="*/ 90225 w 515600"/>
              <a:gd name="connsiteY11" fmla="*/ 382195 h 524059"/>
              <a:gd name="connsiteX12" fmla="*/ 62544 w 515600"/>
              <a:gd name="connsiteY12" fmla="*/ 409898 h 524059"/>
              <a:gd name="connsiteX13" fmla="*/ 117430 w 515600"/>
              <a:gd name="connsiteY13" fmla="*/ 462915 h 524059"/>
              <a:gd name="connsiteX14" fmla="*/ 146066 w 515600"/>
              <a:gd name="connsiteY14" fmla="*/ 436168 h 524059"/>
              <a:gd name="connsiteX15" fmla="*/ 157043 w 515600"/>
              <a:gd name="connsiteY15" fmla="*/ 434735 h 524059"/>
              <a:gd name="connsiteX16" fmla="*/ 203815 w 515600"/>
              <a:gd name="connsiteY16" fmla="*/ 453840 h 524059"/>
              <a:gd name="connsiteX17" fmla="*/ 210497 w 515600"/>
              <a:gd name="connsiteY17" fmla="*/ 462915 h 524059"/>
              <a:gd name="connsiteX18" fmla="*/ 210497 w 515600"/>
              <a:gd name="connsiteY18" fmla="*/ 504947 h 524059"/>
              <a:gd name="connsiteX19" fmla="*/ 288292 w 515600"/>
              <a:gd name="connsiteY19" fmla="*/ 504947 h 524059"/>
              <a:gd name="connsiteX20" fmla="*/ 288292 w 515600"/>
              <a:gd name="connsiteY20" fmla="*/ 462915 h 524059"/>
              <a:gd name="connsiteX21" fmla="*/ 294973 w 515600"/>
              <a:gd name="connsiteY21" fmla="*/ 453840 h 524059"/>
              <a:gd name="connsiteX22" fmla="*/ 343178 w 515600"/>
              <a:gd name="connsiteY22" fmla="*/ 434735 h 524059"/>
              <a:gd name="connsiteX23" fmla="*/ 354155 w 515600"/>
              <a:gd name="connsiteY23" fmla="*/ 436168 h 524059"/>
              <a:gd name="connsiteX24" fmla="*/ 382791 w 515600"/>
              <a:gd name="connsiteY24" fmla="*/ 462915 h 524059"/>
              <a:gd name="connsiteX25" fmla="*/ 433859 w 515600"/>
              <a:gd name="connsiteY25" fmla="*/ 412286 h 524059"/>
              <a:gd name="connsiteX26" fmla="*/ 380882 w 515600"/>
              <a:gd name="connsiteY26" fmla="*/ 360224 h 524059"/>
              <a:gd name="connsiteX27" fmla="*/ 252019 w 515600"/>
              <a:gd name="connsiteY27" fmla="*/ 428526 h 524059"/>
              <a:gd name="connsiteX28" fmla="*/ 141293 w 515600"/>
              <a:gd name="connsiteY28" fmla="*/ 383628 h 524059"/>
              <a:gd name="connsiteX29" fmla="*/ 98339 w 515600"/>
              <a:gd name="connsiteY29" fmla="*/ 278548 h 524059"/>
              <a:gd name="connsiteX30" fmla="*/ 168020 w 515600"/>
              <a:gd name="connsiteY30" fmla="*/ 151020 h 524059"/>
              <a:gd name="connsiteX31" fmla="*/ 113134 w 515600"/>
              <a:gd name="connsiteY31" fmla="*/ 97525 h 524059"/>
              <a:gd name="connsiteX32" fmla="*/ 113300 w 515600"/>
              <a:gd name="connsiteY32" fmla="*/ 74426 h 524059"/>
              <a:gd name="connsiteX33" fmla="*/ 119803 w 515600"/>
              <a:gd name="connsiteY33" fmla="*/ 76934 h 524059"/>
              <a:gd name="connsiteX34" fmla="*/ 189967 w 515600"/>
              <a:gd name="connsiteY34" fmla="*/ 146200 h 524059"/>
              <a:gd name="connsiteX35" fmla="*/ 192831 w 515600"/>
              <a:gd name="connsiteY35" fmla="*/ 154321 h 524059"/>
              <a:gd name="connsiteX36" fmla="*/ 188058 w 515600"/>
              <a:gd name="connsiteY36" fmla="*/ 161009 h 524059"/>
              <a:gd name="connsiteX37" fmla="*/ 117417 w 515600"/>
              <a:gd name="connsiteY37" fmla="*/ 278522 h 524059"/>
              <a:gd name="connsiteX38" fmla="*/ 252017 w 515600"/>
              <a:gd name="connsiteY38" fmla="*/ 409412 h 524059"/>
              <a:gd name="connsiteX39" fmla="*/ 370388 w 515600"/>
              <a:gd name="connsiteY39" fmla="*/ 340146 h 524059"/>
              <a:gd name="connsiteX40" fmla="*/ 377548 w 515600"/>
              <a:gd name="connsiteY40" fmla="*/ 335369 h 524059"/>
              <a:gd name="connsiteX41" fmla="*/ 385662 w 515600"/>
              <a:gd name="connsiteY41" fmla="*/ 338235 h 524059"/>
              <a:gd name="connsiteX42" fmla="*/ 454393 w 515600"/>
              <a:gd name="connsiteY42" fmla="*/ 405590 h 524059"/>
              <a:gd name="connsiteX43" fmla="*/ 457257 w 515600"/>
              <a:gd name="connsiteY43" fmla="*/ 412278 h 524059"/>
              <a:gd name="connsiteX44" fmla="*/ 454393 w 515600"/>
              <a:gd name="connsiteY44" fmla="*/ 419443 h 524059"/>
              <a:gd name="connsiteX45" fmla="*/ 389480 w 515600"/>
              <a:gd name="connsiteY45" fmla="*/ 482977 h 524059"/>
              <a:gd name="connsiteX46" fmla="*/ 376116 w 515600"/>
              <a:gd name="connsiteY46" fmla="*/ 482977 h 524059"/>
              <a:gd name="connsiteX47" fmla="*/ 346045 w 515600"/>
              <a:gd name="connsiteY47" fmla="*/ 454315 h 524059"/>
              <a:gd name="connsiteX48" fmla="*/ 307384 w 515600"/>
              <a:gd name="connsiteY48" fmla="*/ 470079 h 524059"/>
              <a:gd name="connsiteX49" fmla="*/ 307384 w 515600"/>
              <a:gd name="connsiteY49" fmla="*/ 514505 h 524059"/>
              <a:gd name="connsiteX50" fmla="*/ 297838 w 515600"/>
              <a:gd name="connsiteY50" fmla="*/ 524059 h 524059"/>
              <a:gd name="connsiteX51" fmla="*/ 200945 w 515600"/>
              <a:gd name="connsiteY51" fmla="*/ 524059 h 524059"/>
              <a:gd name="connsiteX52" fmla="*/ 191399 w 515600"/>
              <a:gd name="connsiteY52" fmla="*/ 514505 h 524059"/>
              <a:gd name="connsiteX53" fmla="*/ 191399 w 515600"/>
              <a:gd name="connsiteY53" fmla="*/ 469602 h 524059"/>
              <a:gd name="connsiteX54" fmla="*/ 154169 w 515600"/>
              <a:gd name="connsiteY54" fmla="*/ 454793 h 524059"/>
              <a:gd name="connsiteX55" fmla="*/ 124099 w 515600"/>
              <a:gd name="connsiteY55" fmla="*/ 482977 h 524059"/>
              <a:gd name="connsiteX56" fmla="*/ 110735 w 515600"/>
              <a:gd name="connsiteY56" fmla="*/ 482977 h 524059"/>
              <a:gd name="connsiteX57" fmla="*/ 42003 w 515600"/>
              <a:gd name="connsiteY57" fmla="*/ 416577 h 524059"/>
              <a:gd name="connsiteX58" fmla="*/ 39139 w 515600"/>
              <a:gd name="connsiteY58" fmla="*/ 409889 h 524059"/>
              <a:gd name="connsiteX59" fmla="*/ 42003 w 515600"/>
              <a:gd name="connsiteY59" fmla="*/ 403202 h 524059"/>
              <a:gd name="connsiteX60" fmla="*/ 71596 w 515600"/>
              <a:gd name="connsiteY60" fmla="*/ 373584 h 524059"/>
              <a:gd name="connsiteX61" fmla="*/ 55845 w 515600"/>
              <a:gd name="connsiteY61" fmla="*/ 335846 h 524059"/>
              <a:gd name="connsiteX62" fmla="*/ 9546 w 515600"/>
              <a:gd name="connsiteY62" fmla="*/ 335846 h 524059"/>
              <a:gd name="connsiteX63" fmla="*/ 0 w 515600"/>
              <a:gd name="connsiteY63" fmla="*/ 326292 h 524059"/>
              <a:gd name="connsiteX64" fmla="*/ 0 w 515600"/>
              <a:gd name="connsiteY64" fmla="*/ 230753 h 524059"/>
              <a:gd name="connsiteX65" fmla="*/ 9546 w 515600"/>
              <a:gd name="connsiteY65" fmla="*/ 221199 h 524059"/>
              <a:gd name="connsiteX66" fmla="*/ 55845 w 515600"/>
              <a:gd name="connsiteY66" fmla="*/ 221199 h 524059"/>
              <a:gd name="connsiteX67" fmla="*/ 71596 w 515600"/>
              <a:gd name="connsiteY67" fmla="*/ 183461 h 524059"/>
              <a:gd name="connsiteX68" fmla="*/ 42003 w 515600"/>
              <a:gd name="connsiteY68" fmla="*/ 154321 h 524059"/>
              <a:gd name="connsiteX69" fmla="*/ 39139 w 515600"/>
              <a:gd name="connsiteY69" fmla="*/ 147633 h 524059"/>
              <a:gd name="connsiteX70" fmla="*/ 42003 w 515600"/>
              <a:gd name="connsiteY70" fmla="*/ 140468 h 524059"/>
              <a:gd name="connsiteX71" fmla="*/ 106439 w 515600"/>
              <a:gd name="connsiteY71" fmla="*/ 76934 h 524059"/>
              <a:gd name="connsiteX72" fmla="*/ 113300 w 515600"/>
              <a:gd name="connsiteY72" fmla="*/ 74426 h 524059"/>
              <a:gd name="connsiteX73" fmla="*/ 456283 w 515600"/>
              <a:gd name="connsiteY73" fmla="*/ 19112 h 524059"/>
              <a:gd name="connsiteX74" fmla="*/ 429084 w 515600"/>
              <a:gd name="connsiteY74" fmla="*/ 31054 h 524059"/>
              <a:gd name="connsiteX75" fmla="*/ 282590 w 515600"/>
              <a:gd name="connsiteY75" fmla="*/ 181048 h 524059"/>
              <a:gd name="connsiteX76" fmla="*/ 275433 w 515600"/>
              <a:gd name="connsiteY76" fmla="*/ 177704 h 524059"/>
              <a:gd name="connsiteX77" fmla="*/ 263980 w 515600"/>
              <a:gd name="connsiteY77" fmla="*/ 177227 h 524059"/>
              <a:gd name="connsiteX78" fmla="*/ 202425 w 515600"/>
              <a:gd name="connsiteY78" fmla="*/ 202544 h 524059"/>
              <a:gd name="connsiteX79" fmla="*/ 179997 w 515600"/>
              <a:gd name="connsiteY79" fmla="*/ 280885 h 524059"/>
              <a:gd name="connsiteX80" fmla="*/ 230101 w 515600"/>
              <a:gd name="connsiteY80" fmla="*/ 230728 h 524059"/>
              <a:gd name="connsiteX81" fmla="*/ 235350 w 515600"/>
              <a:gd name="connsiteY81" fmla="*/ 232161 h 524059"/>
              <a:gd name="connsiteX82" fmla="*/ 272570 w 515600"/>
              <a:gd name="connsiteY82" fmla="*/ 252701 h 524059"/>
              <a:gd name="connsiteX83" fmla="*/ 273524 w 515600"/>
              <a:gd name="connsiteY83" fmla="*/ 253657 h 524059"/>
              <a:gd name="connsiteX84" fmla="*/ 294520 w 515600"/>
              <a:gd name="connsiteY84" fmla="*/ 292827 h 524059"/>
              <a:gd name="connsiteX85" fmla="*/ 295474 w 515600"/>
              <a:gd name="connsiteY85" fmla="*/ 297604 h 524059"/>
              <a:gd name="connsiteX86" fmla="*/ 245848 w 515600"/>
              <a:gd name="connsiteY86" fmla="*/ 347284 h 524059"/>
              <a:gd name="connsiteX87" fmla="*/ 263980 w 515600"/>
              <a:gd name="connsiteY87" fmla="*/ 349194 h 524059"/>
              <a:gd name="connsiteX88" fmla="*/ 325059 w 515600"/>
              <a:gd name="connsiteY88" fmla="*/ 324355 h 524059"/>
              <a:gd name="connsiteX89" fmla="*/ 350350 w 515600"/>
              <a:gd name="connsiteY89" fmla="*/ 262733 h 524059"/>
              <a:gd name="connsiteX90" fmla="*/ 347487 w 515600"/>
              <a:gd name="connsiteY90" fmla="*/ 241715 h 524059"/>
              <a:gd name="connsiteX91" fmla="*/ 344146 w 515600"/>
              <a:gd name="connsiteY91" fmla="*/ 234549 h 524059"/>
              <a:gd name="connsiteX92" fmla="*/ 485868 w 515600"/>
              <a:gd name="connsiteY92" fmla="*/ 91243 h 524059"/>
              <a:gd name="connsiteX93" fmla="*/ 484437 w 515600"/>
              <a:gd name="connsiteY93" fmla="*/ 31532 h 524059"/>
              <a:gd name="connsiteX94" fmla="*/ 456283 w 515600"/>
              <a:gd name="connsiteY94" fmla="*/ 19112 h 524059"/>
              <a:gd name="connsiteX95" fmla="*/ 456277 w 515600"/>
              <a:gd name="connsiteY95" fmla="*/ 0 h 524059"/>
              <a:gd name="connsiteX96" fmla="*/ 498765 w 515600"/>
              <a:gd name="connsiteY96" fmla="*/ 18630 h 524059"/>
              <a:gd name="connsiteX97" fmla="*/ 500197 w 515600"/>
              <a:gd name="connsiteY97" fmla="*/ 104139 h 524059"/>
              <a:gd name="connsiteX98" fmla="*/ 499719 w 515600"/>
              <a:gd name="connsiteY98" fmla="*/ 104139 h 524059"/>
              <a:gd name="connsiteX99" fmla="*/ 366529 w 515600"/>
              <a:gd name="connsiteY99" fmla="*/ 239327 h 524059"/>
              <a:gd name="connsiteX100" fmla="*/ 369394 w 515600"/>
              <a:gd name="connsiteY100" fmla="*/ 262735 h 524059"/>
              <a:gd name="connsiteX101" fmla="*/ 338841 w 515600"/>
              <a:gd name="connsiteY101" fmla="*/ 337733 h 524059"/>
              <a:gd name="connsiteX102" fmla="*/ 263892 w 515600"/>
              <a:gd name="connsiteY102" fmla="*/ 368306 h 524059"/>
              <a:gd name="connsiteX103" fmla="*/ 224747 w 515600"/>
              <a:gd name="connsiteY103" fmla="*/ 361141 h 524059"/>
              <a:gd name="connsiteX104" fmla="*/ 209948 w 515600"/>
              <a:gd name="connsiteY104" fmla="*/ 356364 h 524059"/>
              <a:gd name="connsiteX105" fmla="*/ 274395 w 515600"/>
              <a:gd name="connsiteY105" fmla="*/ 291874 h 524059"/>
              <a:gd name="connsiteX106" fmla="*/ 259596 w 515600"/>
              <a:gd name="connsiteY106" fmla="*/ 266556 h 524059"/>
              <a:gd name="connsiteX107" fmla="*/ 235727 w 515600"/>
              <a:gd name="connsiteY107" fmla="*/ 252225 h 524059"/>
              <a:gd name="connsiteX108" fmla="*/ 172235 w 515600"/>
              <a:gd name="connsiteY108" fmla="*/ 315759 h 524059"/>
              <a:gd name="connsiteX109" fmla="*/ 166506 w 515600"/>
              <a:gd name="connsiteY109" fmla="*/ 302384 h 524059"/>
              <a:gd name="connsiteX110" fmla="*/ 188466 w 515600"/>
              <a:gd name="connsiteY110" fmla="*/ 189169 h 524059"/>
              <a:gd name="connsiteX111" fmla="*/ 188943 w 515600"/>
              <a:gd name="connsiteY111" fmla="*/ 189169 h 524059"/>
              <a:gd name="connsiteX112" fmla="*/ 263892 w 515600"/>
              <a:gd name="connsiteY112" fmla="*/ 158119 h 524059"/>
              <a:gd name="connsiteX113" fmla="*/ 277259 w 515600"/>
              <a:gd name="connsiteY113" fmla="*/ 159074 h 524059"/>
              <a:gd name="connsiteX114" fmla="*/ 415223 w 515600"/>
              <a:gd name="connsiteY114" fmla="*/ 17675 h 524059"/>
              <a:gd name="connsiteX115" fmla="*/ 456277 w 515600"/>
              <a:gd name="connsiteY115" fmla="*/ 0 h 52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15600" h="524059">
                <a:moveTo>
                  <a:pt x="113134" y="97525"/>
                </a:moveTo>
                <a:cubicBezTo>
                  <a:pt x="62066" y="147676"/>
                  <a:pt x="62066" y="147676"/>
                  <a:pt x="62066" y="147676"/>
                </a:cubicBezTo>
                <a:cubicBezTo>
                  <a:pt x="90225" y="175379"/>
                  <a:pt x="90225" y="175379"/>
                  <a:pt x="90225" y="175379"/>
                </a:cubicBezTo>
                <a:cubicBezTo>
                  <a:pt x="93566" y="178245"/>
                  <a:pt x="94043" y="183021"/>
                  <a:pt x="92134" y="186842"/>
                </a:cubicBezTo>
                <a:cubicBezTo>
                  <a:pt x="82589" y="202127"/>
                  <a:pt x="76384" y="217411"/>
                  <a:pt x="72566" y="233173"/>
                </a:cubicBezTo>
                <a:cubicBezTo>
                  <a:pt x="71612" y="237472"/>
                  <a:pt x="67794" y="240338"/>
                  <a:pt x="63498" y="240338"/>
                </a:cubicBezTo>
                <a:cubicBezTo>
                  <a:pt x="19112" y="240338"/>
                  <a:pt x="19112" y="240338"/>
                  <a:pt x="19112" y="240338"/>
                </a:cubicBezTo>
                <a:cubicBezTo>
                  <a:pt x="19112" y="316759"/>
                  <a:pt x="19112" y="316759"/>
                  <a:pt x="19112" y="316759"/>
                </a:cubicBezTo>
                <a:cubicBezTo>
                  <a:pt x="63498" y="316759"/>
                  <a:pt x="63498" y="316759"/>
                  <a:pt x="63498" y="316759"/>
                </a:cubicBezTo>
                <a:cubicBezTo>
                  <a:pt x="67794" y="316759"/>
                  <a:pt x="71612" y="320103"/>
                  <a:pt x="72566" y="324401"/>
                </a:cubicBezTo>
                <a:cubicBezTo>
                  <a:pt x="76384" y="339686"/>
                  <a:pt x="82589" y="354970"/>
                  <a:pt x="92134" y="370732"/>
                </a:cubicBezTo>
                <a:cubicBezTo>
                  <a:pt x="94043" y="374075"/>
                  <a:pt x="93566" y="379329"/>
                  <a:pt x="90225" y="382195"/>
                </a:cubicBezTo>
                <a:cubicBezTo>
                  <a:pt x="62544" y="409898"/>
                  <a:pt x="62544" y="409898"/>
                  <a:pt x="62544" y="409898"/>
                </a:cubicBezTo>
                <a:cubicBezTo>
                  <a:pt x="117430" y="462915"/>
                  <a:pt x="117430" y="462915"/>
                  <a:pt x="117430" y="462915"/>
                </a:cubicBezTo>
                <a:cubicBezTo>
                  <a:pt x="146066" y="436168"/>
                  <a:pt x="146066" y="436168"/>
                  <a:pt x="146066" y="436168"/>
                </a:cubicBezTo>
                <a:cubicBezTo>
                  <a:pt x="148929" y="433302"/>
                  <a:pt x="153225" y="432824"/>
                  <a:pt x="157043" y="434735"/>
                </a:cubicBezTo>
                <a:cubicBezTo>
                  <a:pt x="171361" y="442377"/>
                  <a:pt x="186634" y="448586"/>
                  <a:pt x="203815" y="453840"/>
                </a:cubicBezTo>
                <a:cubicBezTo>
                  <a:pt x="207633" y="454796"/>
                  <a:pt x="210497" y="458617"/>
                  <a:pt x="210497" y="462915"/>
                </a:cubicBezTo>
                <a:lnTo>
                  <a:pt x="210497" y="504947"/>
                </a:lnTo>
                <a:cubicBezTo>
                  <a:pt x="288292" y="504947"/>
                  <a:pt x="288292" y="504947"/>
                  <a:pt x="288292" y="504947"/>
                </a:cubicBezTo>
                <a:cubicBezTo>
                  <a:pt x="288292" y="462915"/>
                  <a:pt x="288292" y="462915"/>
                  <a:pt x="288292" y="462915"/>
                </a:cubicBezTo>
                <a:cubicBezTo>
                  <a:pt x="288292" y="458617"/>
                  <a:pt x="291155" y="454796"/>
                  <a:pt x="294973" y="453840"/>
                </a:cubicBezTo>
                <a:cubicBezTo>
                  <a:pt x="314064" y="448109"/>
                  <a:pt x="330291" y="441422"/>
                  <a:pt x="343178" y="434735"/>
                </a:cubicBezTo>
                <a:cubicBezTo>
                  <a:pt x="346996" y="432824"/>
                  <a:pt x="351291" y="433302"/>
                  <a:pt x="354155" y="436168"/>
                </a:cubicBezTo>
                <a:cubicBezTo>
                  <a:pt x="382791" y="462915"/>
                  <a:pt x="382791" y="462915"/>
                  <a:pt x="382791" y="462915"/>
                </a:cubicBezTo>
                <a:cubicBezTo>
                  <a:pt x="433859" y="412286"/>
                  <a:pt x="433859" y="412286"/>
                  <a:pt x="433859" y="412286"/>
                </a:cubicBezTo>
                <a:cubicBezTo>
                  <a:pt x="380882" y="360224"/>
                  <a:pt x="380882" y="360224"/>
                  <a:pt x="380882" y="360224"/>
                </a:cubicBezTo>
                <a:cubicBezTo>
                  <a:pt x="352246" y="402733"/>
                  <a:pt x="304042" y="428526"/>
                  <a:pt x="252019" y="428526"/>
                </a:cubicBezTo>
                <a:cubicBezTo>
                  <a:pt x="209542" y="428526"/>
                  <a:pt x="169929" y="412764"/>
                  <a:pt x="141293" y="383628"/>
                </a:cubicBezTo>
                <a:cubicBezTo>
                  <a:pt x="113611" y="355448"/>
                  <a:pt x="98339" y="318192"/>
                  <a:pt x="98339" y="278548"/>
                </a:cubicBezTo>
                <a:cubicBezTo>
                  <a:pt x="98339" y="226486"/>
                  <a:pt x="124589" y="178723"/>
                  <a:pt x="168020" y="151020"/>
                </a:cubicBezTo>
                <a:cubicBezTo>
                  <a:pt x="113134" y="97525"/>
                  <a:pt x="113134" y="97525"/>
                  <a:pt x="113134" y="97525"/>
                </a:cubicBezTo>
                <a:close/>
                <a:moveTo>
                  <a:pt x="113300" y="74426"/>
                </a:moveTo>
                <a:cubicBezTo>
                  <a:pt x="115746" y="74426"/>
                  <a:pt x="118133" y="75262"/>
                  <a:pt x="119803" y="76934"/>
                </a:cubicBezTo>
                <a:cubicBezTo>
                  <a:pt x="189967" y="146200"/>
                  <a:pt x="189967" y="146200"/>
                  <a:pt x="189967" y="146200"/>
                </a:cubicBezTo>
                <a:cubicBezTo>
                  <a:pt x="192354" y="148111"/>
                  <a:pt x="193308" y="150977"/>
                  <a:pt x="192831" y="154321"/>
                </a:cubicBezTo>
                <a:cubicBezTo>
                  <a:pt x="192354" y="157187"/>
                  <a:pt x="190444" y="159576"/>
                  <a:pt x="188058" y="161009"/>
                </a:cubicBezTo>
                <a:cubicBezTo>
                  <a:pt x="144623" y="184416"/>
                  <a:pt x="117417" y="229320"/>
                  <a:pt x="117417" y="278522"/>
                </a:cubicBezTo>
                <a:cubicBezTo>
                  <a:pt x="117417" y="352088"/>
                  <a:pt x="176603" y="409412"/>
                  <a:pt x="252017" y="409412"/>
                </a:cubicBezTo>
                <a:cubicBezTo>
                  <a:pt x="301656" y="409412"/>
                  <a:pt x="347000" y="383138"/>
                  <a:pt x="370388" y="340146"/>
                </a:cubicBezTo>
                <a:cubicBezTo>
                  <a:pt x="371820" y="337757"/>
                  <a:pt x="374684" y="335846"/>
                  <a:pt x="377548" y="335369"/>
                </a:cubicBezTo>
                <a:cubicBezTo>
                  <a:pt x="380411" y="334891"/>
                  <a:pt x="383275" y="335846"/>
                  <a:pt x="385662" y="338235"/>
                </a:cubicBezTo>
                <a:cubicBezTo>
                  <a:pt x="454393" y="405590"/>
                  <a:pt x="454393" y="405590"/>
                  <a:pt x="454393" y="405590"/>
                </a:cubicBezTo>
                <a:cubicBezTo>
                  <a:pt x="456303" y="407501"/>
                  <a:pt x="457257" y="409889"/>
                  <a:pt x="457257" y="412278"/>
                </a:cubicBezTo>
                <a:cubicBezTo>
                  <a:pt x="457257" y="415144"/>
                  <a:pt x="456303" y="417533"/>
                  <a:pt x="454393" y="419443"/>
                </a:cubicBezTo>
                <a:cubicBezTo>
                  <a:pt x="389480" y="482977"/>
                  <a:pt x="389480" y="482977"/>
                  <a:pt x="389480" y="482977"/>
                </a:cubicBezTo>
                <a:cubicBezTo>
                  <a:pt x="385662" y="486321"/>
                  <a:pt x="379934" y="486321"/>
                  <a:pt x="376116" y="482977"/>
                </a:cubicBezTo>
                <a:cubicBezTo>
                  <a:pt x="346045" y="454315"/>
                  <a:pt x="346045" y="454315"/>
                  <a:pt x="346045" y="454315"/>
                </a:cubicBezTo>
                <a:cubicBezTo>
                  <a:pt x="335067" y="460048"/>
                  <a:pt x="322180" y="465302"/>
                  <a:pt x="307384" y="470079"/>
                </a:cubicBezTo>
                <a:cubicBezTo>
                  <a:pt x="307384" y="514505"/>
                  <a:pt x="307384" y="514505"/>
                  <a:pt x="307384" y="514505"/>
                </a:cubicBezTo>
                <a:cubicBezTo>
                  <a:pt x="307384" y="519760"/>
                  <a:pt x="303088" y="524059"/>
                  <a:pt x="297838" y="524059"/>
                </a:cubicBezTo>
                <a:cubicBezTo>
                  <a:pt x="200945" y="524059"/>
                  <a:pt x="200945" y="524059"/>
                  <a:pt x="200945" y="524059"/>
                </a:cubicBezTo>
                <a:cubicBezTo>
                  <a:pt x="195695" y="524059"/>
                  <a:pt x="191399" y="519760"/>
                  <a:pt x="191399" y="514505"/>
                </a:cubicBezTo>
                <a:cubicBezTo>
                  <a:pt x="191399" y="469602"/>
                  <a:pt x="191399" y="469602"/>
                  <a:pt x="191399" y="469602"/>
                </a:cubicBezTo>
                <a:cubicBezTo>
                  <a:pt x="178035" y="465302"/>
                  <a:pt x="165625" y="460525"/>
                  <a:pt x="154169" y="454793"/>
                </a:cubicBezTo>
                <a:cubicBezTo>
                  <a:pt x="124099" y="482977"/>
                  <a:pt x="124099" y="482977"/>
                  <a:pt x="124099" y="482977"/>
                </a:cubicBezTo>
                <a:cubicBezTo>
                  <a:pt x="120281" y="486321"/>
                  <a:pt x="114553" y="486321"/>
                  <a:pt x="110735" y="482977"/>
                </a:cubicBezTo>
                <a:cubicBezTo>
                  <a:pt x="42003" y="416577"/>
                  <a:pt x="42003" y="416577"/>
                  <a:pt x="42003" y="416577"/>
                </a:cubicBezTo>
                <a:cubicBezTo>
                  <a:pt x="40094" y="415144"/>
                  <a:pt x="39139" y="412278"/>
                  <a:pt x="39139" y="409889"/>
                </a:cubicBezTo>
                <a:cubicBezTo>
                  <a:pt x="39139" y="407501"/>
                  <a:pt x="40094" y="404635"/>
                  <a:pt x="42003" y="403202"/>
                </a:cubicBezTo>
                <a:cubicBezTo>
                  <a:pt x="71596" y="373584"/>
                  <a:pt x="71596" y="373584"/>
                  <a:pt x="71596" y="373584"/>
                </a:cubicBezTo>
                <a:cubicBezTo>
                  <a:pt x="64914" y="361164"/>
                  <a:pt x="59663" y="348744"/>
                  <a:pt x="55845" y="335846"/>
                </a:cubicBezTo>
                <a:cubicBezTo>
                  <a:pt x="9546" y="335846"/>
                  <a:pt x="9546" y="335846"/>
                  <a:pt x="9546" y="335846"/>
                </a:cubicBezTo>
                <a:cubicBezTo>
                  <a:pt x="4296" y="335846"/>
                  <a:pt x="0" y="331547"/>
                  <a:pt x="0" y="326292"/>
                </a:cubicBezTo>
                <a:cubicBezTo>
                  <a:pt x="0" y="230753"/>
                  <a:pt x="0" y="230753"/>
                  <a:pt x="0" y="230753"/>
                </a:cubicBezTo>
                <a:cubicBezTo>
                  <a:pt x="0" y="225498"/>
                  <a:pt x="4296" y="221199"/>
                  <a:pt x="9546" y="221199"/>
                </a:cubicBezTo>
                <a:cubicBezTo>
                  <a:pt x="55845" y="221199"/>
                  <a:pt x="55845" y="221199"/>
                  <a:pt x="55845" y="221199"/>
                </a:cubicBezTo>
                <a:cubicBezTo>
                  <a:pt x="59663" y="208779"/>
                  <a:pt x="64914" y="196359"/>
                  <a:pt x="71596" y="183461"/>
                </a:cubicBezTo>
                <a:cubicBezTo>
                  <a:pt x="42003" y="154321"/>
                  <a:pt x="42003" y="154321"/>
                  <a:pt x="42003" y="154321"/>
                </a:cubicBezTo>
                <a:cubicBezTo>
                  <a:pt x="40094" y="152410"/>
                  <a:pt x="39139" y="150022"/>
                  <a:pt x="39139" y="147633"/>
                </a:cubicBezTo>
                <a:cubicBezTo>
                  <a:pt x="39139" y="144767"/>
                  <a:pt x="40094" y="142379"/>
                  <a:pt x="42003" y="140468"/>
                </a:cubicBezTo>
                <a:cubicBezTo>
                  <a:pt x="106439" y="76934"/>
                  <a:pt x="106439" y="76934"/>
                  <a:pt x="106439" y="76934"/>
                </a:cubicBezTo>
                <a:cubicBezTo>
                  <a:pt x="108348" y="75262"/>
                  <a:pt x="110854" y="74426"/>
                  <a:pt x="113300" y="74426"/>
                </a:cubicBezTo>
                <a:close/>
                <a:moveTo>
                  <a:pt x="456283" y="19112"/>
                </a:moveTo>
                <a:cubicBezTo>
                  <a:pt x="445785" y="19112"/>
                  <a:pt x="436242" y="23411"/>
                  <a:pt x="429084" y="31054"/>
                </a:cubicBezTo>
                <a:cubicBezTo>
                  <a:pt x="282590" y="181048"/>
                  <a:pt x="282590" y="181048"/>
                  <a:pt x="282590" y="181048"/>
                </a:cubicBezTo>
                <a:cubicBezTo>
                  <a:pt x="275433" y="177704"/>
                  <a:pt x="275433" y="177704"/>
                  <a:pt x="275433" y="177704"/>
                </a:cubicBezTo>
                <a:cubicBezTo>
                  <a:pt x="271615" y="177227"/>
                  <a:pt x="267798" y="177227"/>
                  <a:pt x="263980" y="177227"/>
                </a:cubicBezTo>
                <a:cubicBezTo>
                  <a:pt x="240122" y="177227"/>
                  <a:pt x="219126" y="185825"/>
                  <a:pt x="202425" y="202544"/>
                </a:cubicBezTo>
                <a:cubicBezTo>
                  <a:pt x="181906" y="224040"/>
                  <a:pt x="173794" y="253657"/>
                  <a:pt x="179997" y="280885"/>
                </a:cubicBezTo>
                <a:cubicBezTo>
                  <a:pt x="230101" y="230728"/>
                  <a:pt x="230101" y="230728"/>
                  <a:pt x="230101" y="230728"/>
                </a:cubicBezTo>
                <a:cubicBezTo>
                  <a:pt x="235350" y="232161"/>
                  <a:pt x="235350" y="232161"/>
                  <a:pt x="235350" y="232161"/>
                </a:cubicBezTo>
                <a:cubicBezTo>
                  <a:pt x="247756" y="235027"/>
                  <a:pt x="261117" y="242192"/>
                  <a:pt x="272570" y="252701"/>
                </a:cubicBezTo>
                <a:cubicBezTo>
                  <a:pt x="273524" y="253657"/>
                  <a:pt x="273524" y="253657"/>
                  <a:pt x="273524" y="253657"/>
                </a:cubicBezTo>
                <a:cubicBezTo>
                  <a:pt x="284499" y="266077"/>
                  <a:pt x="291657" y="279452"/>
                  <a:pt x="294520" y="292827"/>
                </a:cubicBezTo>
                <a:cubicBezTo>
                  <a:pt x="295474" y="297604"/>
                  <a:pt x="295474" y="297604"/>
                  <a:pt x="295474" y="297604"/>
                </a:cubicBezTo>
                <a:lnTo>
                  <a:pt x="245848" y="347284"/>
                </a:lnTo>
                <a:cubicBezTo>
                  <a:pt x="252528" y="348717"/>
                  <a:pt x="258254" y="349194"/>
                  <a:pt x="263980" y="349194"/>
                </a:cubicBezTo>
                <a:cubicBezTo>
                  <a:pt x="286885" y="349194"/>
                  <a:pt x="309312" y="340118"/>
                  <a:pt x="325059" y="324355"/>
                </a:cubicBezTo>
                <a:cubicBezTo>
                  <a:pt x="341283" y="307635"/>
                  <a:pt x="350350" y="286140"/>
                  <a:pt x="350350" y="262733"/>
                </a:cubicBezTo>
                <a:cubicBezTo>
                  <a:pt x="350350" y="255567"/>
                  <a:pt x="349395" y="248402"/>
                  <a:pt x="347487" y="241715"/>
                </a:cubicBezTo>
                <a:cubicBezTo>
                  <a:pt x="344146" y="234549"/>
                  <a:pt x="344146" y="234549"/>
                  <a:pt x="344146" y="234549"/>
                </a:cubicBezTo>
                <a:cubicBezTo>
                  <a:pt x="485868" y="91243"/>
                  <a:pt x="485868" y="91243"/>
                  <a:pt x="485868" y="91243"/>
                </a:cubicBezTo>
                <a:cubicBezTo>
                  <a:pt x="500661" y="74524"/>
                  <a:pt x="499707" y="48729"/>
                  <a:pt x="484437" y="31532"/>
                </a:cubicBezTo>
                <a:cubicBezTo>
                  <a:pt x="477279" y="23411"/>
                  <a:pt x="467258" y="19112"/>
                  <a:pt x="456283" y="19112"/>
                </a:cubicBezTo>
                <a:close/>
                <a:moveTo>
                  <a:pt x="456277" y="0"/>
                </a:moveTo>
                <a:cubicBezTo>
                  <a:pt x="472509" y="0"/>
                  <a:pt x="487785" y="6688"/>
                  <a:pt x="498765" y="18630"/>
                </a:cubicBezTo>
                <a:cubicBezTo>
                  <a:pt x="520724" y="42993"/>
                  <a:pt x="521202" y="80254"/>
                  <a:pt x="500197" y="104139"/>
                </a:cubicBezTo>
                <a:cubicBezTo>
                  <a:pt x="499719" y="104139"/>
                  <a:pt x="499719" y="104139"/>
                  <a:pt x="499719" y="104139"/>
                </a:cubicBezTo>
                <a:cubicBezTo>
                  <a:pt x="366529" y="239327"/>
                  <a:pt x="366529" y="239327"/>
                  <a:pt x="366529" y="239327"/>
                </a:cubicBezTo>
                <a:cubicBezTo>
                  <a:pt x="368439" y="246971"/>
                  <a:pt x="369394" y="254614"/>
                  <a:pt x="369394" y="262735"/>
                </a:cubicBezTo>
                <a:cubicBezTo>
                  <a:pt x="369394" y="290919"/>
                  <a:pt x="358414" y="317670"/>
                  <a:pt x="338841" y="337733"/>
                </a:cubicBezTo>
                <a:cubicBezTo>
                  <a:pt x="318791" y="357319"/>
                  <a:pt x="291580" y="368306"/>
                  <a:pt x="263892" y="368306"/>
                </a:cubicBezTo>
                <a:cubicBezTo>
                  <a:pt x="251958" y="368306"/>
                  <a:pt x="239068" y="366395"/>
                  <a:pt x="224747" y="361141"/>
                </a:cubicBezTo>
                <a:cubicBezTo>
                  <a:pt x="209948" y="356364"/>
                  <a:pt x="209948" y="356364"/>
                  <a:pt x="209948" y="356364"/>
                </a:cubicBezTo>
                <a:cubicBezTo>
                  <a:pt x="274395" y="291874"/>
                  <a:pt x="274395" y="291874"/>
                  <a:pt x="274395" y="291874"/>
                </a:cubicBezTo>
                <a:cubicBezTo>
                  <a:pt x="271530" y="283276"/>
                  <a:pt x="266756" y="274677"/>
                  <a:pt x="259596" y="266556"/>
                </a:cubicBezTo>
                <a:cubicBezTo>
                  <a:pt x="251958" y="259868"/>
                  <a:pt x="243365" y="255091"/>
                  <a:pt x="235727" y="252225"/>
                </a:cubicBezTo>
                <a:cubicBezTo>
                  <a:pt x="172235" y="315759"/>
                  <a:pt x="172235" y="315759"/>
                  <a:pt x="172235" y="315759"/>
                </a:cubicBezTo>
                <a:cubicBezTo>
                  <a:pt x="166506" y="302384"/>
                  <a:pt x="166506" y="302384"/>
                  <a:pt x="166506" y="302384"/>
                </a:cubicBezTo>
                <a:cubicBezTo>
                  <a:pt x="150752" y="264645"/>
                  <a:pt x="159345" y="220219"/>
                  <a:pt x="188466" y="189169"/>
                </a:cubicBezTo>
                <a:cubicBezTo>
                  <a:pt x="188943" y="189169"/>
                  <a:pt x="188943" y="189169"/>
                  <a:pt x="188943" y="189169"/>
                </a:cubicBezTo>
                <a:cubicBezTo>
                  <a:pt x="208516" y="169106"/>
                  <a:pt x="235249" y="158119"/>
                  <a:pt x="263892" y="158119"/>
                </a:cubicBezTo>
                <a:cubicBezTo>
                  <a:pt x="268189" y="158119"/>
                  <a:pt x="272962" y="158119"/>
                  <a:pt x="277259" y="159074"/>
                </a:cubicBezTo>
                <a:cubicBezTo>
                  <a:pt x="415223" y="17675"/>
                  <a:pt x="415223" y="17675"/>
                  <a:pt x="415223" y="17675"/>
                </a:cubicBezTo>
                <a:cubicBezTo>
                  <a:pt x="425725" y="6688"/>
                  <a:pt x="440524" y="0"/>
                  <a:pt x="45627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pic>
        <p:nvPicPr>
          <p:cNvPr id="70" name="Graphic 69" descr="Puzzle pieces outline">
            <a:extLst>
              <a:ext uri="{FF2B5EF4-FFF2-40B4-BE49-F238E27FC236}">
                <a16:creationId xmlns:a16="http://schemas.microsoft.com/office/drawing/2014/main" id="{44F48856-16F6-EA6C-D32A-8E352D16925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14600" y="4373999"/>
            <a:ext cx="498716" cy="498716"/>
          </a:xfrm>
          <a:prstGeom prst="rect">
            <a:avLst/>
          </a:prstGeom>
        </p:spPr>
      </p:pic>
      <p:grpSp>
        <p:nvGrpSpPr>
          <p:cNvPr id="71" name="Group 70" descr="Icon of a folder with a padded lock">
            <a:extLst>
              <a:ext uri="{FF2B5EF4-FFF2-40B4-BE49-F238E27FC236}">
                <a16:creationId xmlns:a16="http://schemas.microsoft.com/office/drawing/2014/main" id="{90643DC1-1B77-4924-BC31-27D7EC61F65D}"/>
              </a:ext>
            </a:extLst>
          </p:cNvPr>
          <p:cNvGrpSpPr/>
          <p:nvPr/>
        </p:nvGrpSpPr>
        <p:grpSpPr>
          <a:xfrm>
            <a:off x="6117432" y="1800218"/>
            <a:ext cx="425241" cy="329850"/>
            <a:chOff x="1385039" y="5506738"/>
            <a:chExt cx="500912" cy="388546"/>
          </a:xfrm>
        </p:grpSpPr>
        <p:sp>
          <p:nvSpPr>
            <p:cNvPr id="72" name="Freeform 51">
              <a:extLst>
                <a:ext uri="{FF2B5EF4-FFF2-40B4-BE49-F238E27FC236}">
                  <a16:creationId xmlns:a16="http://schemas.microsoft.com/office/drawing/2014/main" id="{E26CF613-3967-61EB-8550-55BCDBC1EC41}"/>
                </a:ext>
                <a:ext uri="{C183D7F6-B498-43B3-948B-1728B52AA6E4}">
                  <adec:decorative xmlns:adec="http://schemas.microsoft.com/office/drawing/2017/decorative" val="1"/>
                </a:ext>
              </a:extLst>
            </p:cNvPr>
            <p:cNvSpPr>
              <a:spLocks/>
            </p:cNvSpPr>
            <p:nvPr/>
          </p:nvSpPr>
          <p:spPr bwMode="auto">
            <a:xfrm>
              <a:off x="1385039" y="5506738"/>
              <a:ext cx="500912" cy="388546"/>
            </a:xfrm>
            <a:custGeom>
              <a:avLst/>
              <a:gdLst>
                <a:gd name="connsiteX0" fmla="*/ 275886 w 5364163"/>
                <a:gd name="connsiteY0" fmla="*/ 1023938 h 4160838"/>
                <a:gd name="connsiteX1" fmla="*/ 169863 w 5364163"/>
                <a:gd name="connsiteY1" fmla="*/ 1121566 h 4160838"/>
                <a:gd name="connsiteX2" fmla="*/ 907785 w 5364163"/>
                <a:gd name="connsiteY2" fmla="*/ 3838167 h 4160838"/>
                <a:gd name="connsiteX3" fmla="*/ 1047736 w 5364163"/>
                <a:gd name="connsiteY3" fmla="*/ 3990976 h 4160838"/>
                <a:gd name="connsiteX4" fmla="*/ 5055416 w 5364163"/>
                <a:gd name="connsiteY4" fmla="*/ 3982487 h 4160838"/>
                <a:gd name="connsiteX5" fmla="*/ 5191126 w 5364163"/>
                <a:gd name="connsiteY5" fmla="*/ 3876370 h 4160838"/>
                <a:gd name="connsiteX6" fmla="*/ 4419277 w 5364163"/>
                <a:gd name="connsiteY6" fmla="*/ 1159768 h 4160838"/>
                <a:gd name="connsiteX7" fmla="*/ 4309012 w 5364163"/>
                <a:gd name="connsiteY7" fmla="*/ 1023938 h 4160838"/>
                <a:gd name="connsiteX8" fmla="*/ 275886 w 5364163"/>
                <a:gd name="connsiteY8" fmla="*/ 1023938 h 4160838"/>
                <a:gd name="connsiteX9" fmla="*/ 4138357 w 5364163"/>
                <a:gd name="connsiteY9" fmla="*/ 169863 h 4160838"/>
                <a:gd name="connsiteX10" fmla="*/ 4078987 w 5364163"/>
                <a:gd name="connsiteY10" fmla="*/ 229329 h 4160838"/>
                <a:gd name="connsiteX11" fmla="*/ 4078987 w 5364163"/>
                <a:gd name="connsiteY11" fmla="*/ 581878 h 4160838"/>
                <a:gd name="connsiteX12" fmla="*/ 3994172 w 5364163"/>
                <a:gd name="connsiteY12" fmla="*/ 666829 h 4160838"/>
                <a:gd name="connsiteX13" fmla="*/ 1076547 w 5364163"/>
                <a:gd name="connsiteY13" fmla="*/ 666829 h 4160838"/>
                <a:gd name="connsiteX14" fmla="*/ 949325 w 5364163"/>
                <a:gd name="connsiteY14" fmla="*/ 794257 h 4160838"/>
                <a:gd name="connsiteX15" fmla="*/ 949325 w 5364163"/>
                <a:gd name="connsiteY15" fmla="*/ 853723 h 4160838"/>
                <a:gd name="connsiteX16" fmla="*/ 4307987 w 5364163"/>
                <a:gd name="connsiteY16" fmla="*/ 853723 h 4160838"/>
                <a:gd name="connsiteX17" fmla="*/ 4579394 w 5364163"/>
                <a:gd name="connsiteY17" fmla="*/ 1108577 h 4160838"/>
                <a:gd name="connsiteX18" fmla="*/ 5194300 w 5364163"/>
                <a:gd name="connsiteY18" fmla="*/ 3168651 h 4160838"/>
                <a:gd name="connsiteX19" fmla="*/ 5194300 w 5364163"/>
                <a:gd name="connsiteY19" fmla="*/ 229329 h 4160838"/>
                <a:gd name="connsiteX20" fmla="*/ 5134930 w 5364163"/>
                <a:gd name="connsiteY20" fmla="*/ 169863 h 4160838"/>
                <a:gd name="connsiteX21" fmla="*/ 4138357 w 5364163"/>
                <a:gd name="connsiteY21" fmla="*/ 169863 h 4160838"/>
                <a:gd name="connsiteX22" fmla="*/ 4138675 w 5364163"/>
                <a:gd name="connsiteY22" fmla="*/ 0 h 4160838"/>
                <a:gd name="connsiteX23" fmla="*/ 5135179 w 5364163"/>
                <a:gd name="connsiteY23" fmla="*/ 0 h 4160838"/>
                <a:gd name="connsiteX24" fmla="*/ 5364163 w 5364163"/>
                <a:gd name="connsiteY24" fmla="*/ 229271 h 4160838"/>
                <a:gd name="connsiteX25" fmla="*/ 5364163 w 5364163"/>
                <a:gd name="connsiteY25" fmla="*/ 3825424 h 4160838"/>
                <a:gd name="connsiteX26" fmla="*/ 5359922 w 5364163"/>
                <a:gd name="connsiteY26" fmla="*/ 3846652 h 4160838"/>
                <a:gd name="connsiteX27" fmla="*/ 5359922 w 5364163"/>
                <a:gd name="connsiteY27" fmla="*/ 3850898 h 4160838"/>
                <a:gd name="connsiteX28" fmla="*/ 5364163 w 5364163"/>
                <a:gd name="connsiteY28" fmla="*/ 3867881 h 4160838"/>
                <a:gd name="connsiteX29" fmla="*/ 5054610 w 5364163"/>
                <a:gd name="connsiteY29" fmla="*/ 4152347 h 4160838"/>
                <a:gd name="connsiteX30" fmla="*/ 1047390 w 5364163"/>
                <a:gd name="connsiteY30" fmla="*/ 4160838 h 4160838"/>
                <a:gd name="connsiteX31" fmla="*/ 746318 w 5364163"/>
                <a:gd name="connsiteY31" fmla="*/ 3880618 h 4160838"/>
                <a:gd name="connsiteX32" fmla="*/ 4241 w 5364163"/>
                <a:gd name="connsiteY32" fmla="*/ 1154845 h 4160838"/>
                <a:gd name="connsiteX33" fmla="*/ 0 w 5364163"/>
                <a:gd name="connsiteY33" fmla="*/ 1133616 h 4160838"/>
                <a:gd name="connsiteX34" fmla="*/ 275629 w 5364163"/>
                <a:gd name="connsiteY34" fmla="*/ 853397 h 4160838"/>
                <a:gd name="connsiteX35" fmla="*/ 780242 w 5364163"/>
                <a:gd name="connsiteY35" fmla="*/ 853397 h 4160838"/>
                <a:gd name="connsiteX36" fmla="*/ 780242 w 5364163"/>
                <a:gd name="connsiteY36" fmla="*/ 793956 h 4160838"/>
                <a:gd name="connsiteX37" fmla="*/ 1077073 w 5364163"/>
                <a:gd name="connsiteY37" fmla="*/ 496753 h 4160838"/>
                <a:gd name="connsiteX38" fmla="*/ 3909690 w 5364163"/>
                <a:gd name="connsiteY38" fmla="*/ 496753 h 4160838"/>
                <a:gd name="connsiteX39" fmla="*/ 3909690 w 5364163"/>
                <a:gd name="connsiteY39" fmla="*/ 229271 h 4160838"/>
                <a:gd name="connsiteX40" fmla="*/ 4138675 w 5364163"/>
                <a:gd name="connsiteY40" fmla="*/ 0 h 416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364163" h="4160838">
                  <a:moveTo>
                    <a:pt x="275886" y="1023938"/>
                  </a:moveTo>
                  <a:cubicBezTo>
                    <a:pt x="220754" y="1023938"/>
                    <a:pt x="178345" y="1066385"/>
                    <a:pt x="169863" y="1121566"/>
                  </a:cubicBezTo>
                  <a:cubicBezTo>
                    <a:pt x="907785" y="3838167"/>
                    <a:pt x="907785" y="3838167"/>
                    <a:pt x="907785" y="3838167"/>
                  </a:cubicBezTo>
                  <a:cubicBezTo>
                    <a:pt x="950195" y="3990976"/>
                    <a:pt x="1022290" y="3990976"/>
                    <a:pt x="1047736" y="3990976"/>
                  </a:cubicBezTo>
                  <a:cubicBezTo>
                    <a:pt x="5055416" y="3982487"/>
                    <a:pt x="5055416" y="3982487"/>
                    <a:pt x="5055416" y="3982487"/>
                  </a:cubicBezTo>
                  <a:cubicBezTo>
                    <a:pt x="5119030" y="3982487"/>
                    <a:pt x="5186885" y="3927306"/>
                    <a:pt x="5191126" y="3876370"/>
                  </a:cubicBezTo>
                  <a:cubicBezTo>
                    <a:pt x="5029970" y="3150528"/>
                    <a:pt x="4775515" y="2259143"/>
                    <a:pt x="4419277" y="1159768"/>
                  </a:cubicBezTo>
                  <a:cubicBezTo>
                    <a:pt x="4376867" y="1036672"/>
                    <a:pt x="4342940" y="1023938"/>
                    <a:pt x="4309012" y="1023938"/>
                  </a:cubicBezTo>
                  <a:cubicBezTo>
                    <a:pt x="275886" y="1023938"/>
                    <a:pt x="275886" y="1023938"/>
                    <a:pt x="275886" y="1023938"/>
                  </a:cubicBezTo>
                  <a:close/>
                  <a:moveTo>
                    <a:pt x="4138357" y="169863"/>
                  </a:moveTo>
                  <a:cubicBezTo>
                    <a:pt x="4104431" y="169863"/>
                    <a:pt x="4078987" y="195349"/>
                    <a:pt x="4078987" y="229329"/>
                  </a:cubicBezTo>
                  <a:cubicBezTo>
                    <a:pt x="4078987" y="581878"/>
                    <a:pt x="4078987" y="581878"/>
                    <a:pt x="4078987" y="581878"/>
                  </a:cubicBezTo>
                  <a:cubicBezTo>
                    <a:pt x="4078987" y="628601"/>
                    <a:pt x="4040820" y="666829"/>
                    <a:pt x="3994172" y="666829"/>
                  </a:cubicBezTo>
                  <a:cubicBezTo>
                    <a:pt x="1076547" y="666829"/>
                    <a:pt x="1076547" y="666829"/>
                    <a:pt x="1076547" y="666829"/>
                  </a:cubicBezTo>
                  <a:cubicBezTo>
                    <a:pt x="1004455" y="666829"/>
                    <a:pt x="949325" y="722048"/>
                    <a:pt x="949325" y="794257"/>
                  </a:cubicBezTo>
                  <a:lnTo>
                    <a:pt x="949325" y="853723"/>
                  </a:lnTo>
                  <a:cubicBezTo>
                    <a:pt x="4307987" y="853723"/>
                    <a:pt x="4307987" y="853723"/>
                    <a:pt x="4307987" y="853723"/>
                  </a:cubicBezTo>
                  <a:cubicBezTo>
                    <a:pt x="4498820" y="853723"/>
                    <a:pt x="4553949" y="1032121"/>
                    <a:pt x="4579394" y="1108577"/>
                  </a:cubicBezTo>
                  <a:cubicBezTo>
                    <a:pt x="4833838" y="1894379"/>
                    <a:pt x="5037393" y="2573991"/>
                    <a:pt x="5194300" y="3168651"/>
                  </a:cubicBezTo>
                  <a:cubicBezTo>
                    <a:pt x="5194300" y="229329"/>
                    <a:pt x="5194300" y="229329"/>
                    <a:pt x="5194300" y="229329"/>
                  </a:cubicBezTo>
                  <a:cubicBezTo>
                    <a:pt x="5194300" y="195349"/>
                    <a:pt x="5168856" y="169863"/>
                    <a:pt x="5134930" y="169863"/>
                  </a:cubicBezTo>
                  <a:cubicBezTo>
                    <a:pt x="4138357" y="169863"/>
                    <a:pt x="4138357" y="169863"/>
                    <a:pt x="4138357" y="169863"/>
                  </a:cubicBezTo>
                  <a:close/>
                  <a:moveTo>
                    <a:pt x="4138675" y="0"/>
                  </a:moveTo>
                  <a:cubicBezTo>
                    <a:pt x="5135179" y="0"/>
                    <a:pt x="5135179" y="0"/>
                    <a:pt x="5135179" y="0"/>
                  </a:cubicBezTo>
                  <a:cubicBezTo>
                    <a:pt x="5262392" y="0"/>
                    <a:pt x="5364163" y="101898"/>
                    <a:pt x="5364163" y="229271"/>
                  </a:cubicBezTo>
                  <a:cubicBezTo>
                    <a:pt x="5364163" y="3825424"/>
                    <a:pt x="5364163" y="3825424"/>
                    <a:pt x="5364163" y="3825424"/>
                  </a:cubicBezTo>
                  <a:cubicBezTo>
                    <a:pt x="5364163" y="3829669"/>
                    <a:pt x="5359922" y="3838161"/>
                    <a:pt x="5359922" y="3846652"/>
                  </a:cubicBezTo>
                  <a:cubicBezTo>
                    <a:pt x="5359922" y="3846652"/>
                    <a:pt x="5359922" y="3846652"/>
                    <a:pt x="5359922" y="3850898"/>
                  </a:cubicBezTo>
                  <a:cubicBezTo>
                    <a:pt x="5359922" y="3855144"/>
                    <a:pt x="5364163" y="3863635"/>
                    <a:pt x="5364163" y="3867881"/>
                  </a:cubicBezTo>
                  <a:cubicBezTo>
                    <a:pt x="5364163" y="4033466"/>
                    <a:pt x="5198786" y="4152347"/>
                    <a:pt x="5054610" y="4152347"/>
                  </a:cubicBezTo>
                  <a:lnTo>
                    <a:pt x="1047390" y="4160838"/>
                  </a:lnTo>
                  <a:cubicBezTo>
                    <a:pt x="962581" y="4160838"/>
                    <a:pt x="809925" y="4126872"/>
                    <a:pt x="746318" y="3880618"/>
                  </a:cubicBezTo>
                  <a:cubicBezTo>
                    <a:pt x="4241" y="1154845"/>
                    <a:pt x="4241" y="1154845"/>
                    <a:pt x="4241" y="1154845"/>
                  </a:cubicBezTo>
                  <a:cubicBezTo>
                    <a:pt x="4241" y="1146354"/>
                    <a:pt x="0" y="1142108"/>
                    <a:pt x="0" y="1133616"/>
                  </a:cubicBezTo>
                  <a:cubicBezTo>
                    <a:pt x="0" y="980769"/>
                    <a:pt x="127213" y="853397"/>
                    <a:pt x="275629" y="853397"/>
                  </a:cubicBezTo>
                  <a:cubicBezTo>
                    <a:pt x="780242" y="853397"/>
                    <a:pt x="780242" y="853397"/>
                    <a:pt x="780242" y="853397"/>
                  </a:cubicBezTo>
                  <a:cubicBezTo>
                    <a:pt x="780242" y="793956"/>
                    <a:pt x="780242" y="793956"/>
                    <a:pt x="780242" y="793956"/>
                  </a:cubicBezTo>
                  <a:cubicBezTo>
                    <a:pt x="780242" y="628372"/>
                    <a:pt x="911696" y="496753"/>
                    <a:pt x="1077073" y="496753"/>
                  </a:cubicBezTo>
                  <a:cubicBezTo>
                    <a:pt x="3909690" y="496753"/>
                    <a:pt x="3909690" y="496753"/>
                    <a:pt x="3909690" y="496753"/>
                  </a:cubicBezTo>
                  <a:cubicBezTo>
                    <a:pt x="3909690" y="229271"/>
                    <a:pt x="3909690" y="229271"/>
                    <a:pt x="3909690" y="229271"/>
                  </a:cubicBezTo>
                  <a:cubicBezTo>
                    <a:pt x="3909690" y="101898"/>
                    <a:pt x="4011461" y="0"/>
                    <a:pt x="413867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3" name="Freeform 54">
              <a:extLst>
                <a:ext uri="{FF2B5EF4-FFF2-40B4-BE49-F238E27FC236}">
                  <a16:creationId xmlns:a16="http://schemas.microsoft.com/office/drawing/2014/main" id="{2C9F9CB7-D1EE-E97D-A89E-FF0C3432F7F3}"/>
                </a:ext>
                <a:ext uri="{C183D7F6-B498-43B3-948B-1728B52AA6E4}">
                  <adec:decorative xmlns:adec="http://schemas.microsoft.com/office/drawing/2017/decorative" val="1"/>
                </a:ext>
              </a:extLst>
            </p:cNvPr>
            <p:cNvSpPr>
              <a:spLocks noChangeArrowheads="1"/>
            </p:cNvSpPr>
            <p:nvPr/>
          </p:nvSpPr>
          <p:spPr bwMode="auto">
            <a:xfrm>
              <a:off x="1552553" y="5651127"/>
              <a:ext cx="140534" cy="165291"/>
            </a:xfrm>
            <a:custGeom>
              <a:avLst/>
              <a:gdLst>
                <a:gd name="connsiteX0" fmla="*/ 761207 w 1504950"/>
                <a:gd name="connsiteY0" fmla="*/ 958850 h 1770063"/>
                <a:gd name="connsiteX1" fmla="*/ 895351 w 1504950"/>
                <a:gd name="connsiteY1" fmla="*/ 1092994 h 1770063"/>
                <a:gd name="connsiteX2" fmla="*/ 856062 w 1504950"/>
                <a:gd name="connsiteY2" fmla="*/ 1187848 h 1770063"/>
                <a:gd name="connsiteX3" fmla="*/ 847726 w 1504950"/>
                <a:gd name="connsiteY3" fmla="*/ 1193468 h 1770063"/>
                <a:gd name="connsiteX4" fmla="*/ 847726 w 1504950"/>
                <a:gd name="connsiteY4" fmla="*/ 1238227 h 1770063"/>
                <a:gd name="connsiteX5" fmla="*/ 847726 w 1504950"/>
                <a:gd name="connsiteY5" fmla="*/ 1315254 h 1770063"/>
                <a:gd name="connsiteX6" fmla="*/ 762795 w 1504950"/>
                <a:gd name="connsiteY6" fmla="*/ 1400175 h 1770063"/>
                <a:gd name="connsiteX7" fmla="*/ 677863 w 1504950"/>
                <a:gd name="connsiteY7" fmla="*/ 1315254 h 1770063"/>
                <a:gd name="connsiteX8" fmla="*/ 677863 w 1504950"/>
                <a:gd name="connsiteY8" fmla="*/ 1209699 h 1770063"/>
                <a:gd name="connsiteX9" fmla="*/ 677863 w 1504950"/>
                <a:gd name="connsiteY9" fmla="*/ 1195609 h 1770063"/>
                <a:gd name="connsiteX10" fmla="*/ 666353 w 1504950"/>
                <a:gd name="connsiteY10" fmla="*/ 1187848 h 1770063"/>
                <a:gd name="connsiteX11" fmla="*/ 627063 w 1504950"/>
                <a:gd name="connsiteY11" fmla="*/ 1092994 h 1770063"/>
                <a:gd name="connsiteX12" fmla="*/ 761207 w 1504950"/>
                <a:gd name="connsiteY12" fmla="*/ 958850 h 1770063"/>
                <a:gd name="connsiteX13" fmla="*/ 369196 w 1504950"/>
                <a:gd name="connsiteY13" fmla="*/ 720726 h 1770063"/>
                <a:gd name="connsiteX14" fmla="*/ 364774 w 1504950"/>
                <a:gd name="connsiteY14" fmla="*/ 721626 h 1770063"/>
                <a:gd name="connsiteX15" fmla="*/ 233421 w 1504950"/>
                <a:gd name="connsiteY15" fmla="*/ 721626 h 1770063"/>
                <a:gd name="connsiteX16" fmla="*/ 169863 w 1504950"/>
                <a:gd name="connsiteY16" fmla="*/ 789535 h 1770063"/>
                <a:gd name="connsiteX17" fmla="*/ 169863 w 1504950"/>
                <a:gd name="connsiteY17" fmla="*/ 1468627 h 1770063"/>
                <a:gd name="connsiteX18" fmla="*/ 216472 w 1504950"/>
                <a:gd name="connsiteY18" fmla="*/ 1532292 h 1770063"/>
                <a:gd name="connsiteX19" fmla="*/ 741883 w 1504950"/>
                <a:gd name="connsiteY19" fmla="*/ 1600201 h 1770063"/>
                <a:gd name="connsiteX20" fmla="*/ 1284242 w 1504950"/>
                <a:gd name="connsiteY20" fmla="*/ 1536536 h 1770063"/>
                <a:gd name="connsiteX21" fmla="*/ 1335088 w 1504950"/>
                <a:gd name="connsiteY21" fmla="*/ 1472871 h 1770063"/>
                <a:gd name="connsiteX22" fmla="*/ 1335088 w 1504950"/>
                <a:gd name="connsiteY22" fmla="*/ 789535 h 1770063"/>
                <a:gd name="connsiteX23" fmla="*/ 1271530 w 1504950"/>
                <a:gd name="connsiteY23" fmla="*/ 721626 h 1770063"/>
                <a:gd name="connsiteX24" fmla="*/ 1148652 w 1504950"/>
                <a:gd name="connsiteY24" fmla="*/ 721626 h 1770063"/>
                <a:gd name="connsiteX25" fmla="*/ 1144231 w 1504950"/>
                <a:gd name="connsiteY25" fmla="*/ 720726 h 1770063"/>
                <a:gd name="connsiteX26" fmla="*/ 1010593 w 1504950"/>
                <a:gd name="connsiteY26" fmla="*/ 720726 h 1770063"/>
                <a:gd name="connsiteX27" fmla="*/ 376466 w 1504950"/>
                <a:gd name="connsiteY27" fmla="*/ 720726 h 1770063"/>
                <a:gd name="connsiteX28" fmla="*/ 754594 w 1504950"/>
                <a:gd name="connsiteY28" fmla="*/ 169863 h 1770063"/>
                <a:gd name="connsiteX29" fmla="*/ 525787 w 1504950"/>
                <a:gd name="connsiteY29" fmla="*/ 258994 h 1770063"/>
                <a:gd name="connsiteX30" fmla="*/ 449517 w 1504950"/>
                <a:gd name="connsiteY30" fmla="*/ 530631 h 1770063"/>
                <a:gd name="connsiteX31" fmla="*/ 449517 w 1504950"/>
                <a:gd name="connsiteY31" fmla="*/ 550863 h 1770063"/>
                <a:gd name="connsiteX32" fmla="*/ 502295 w 1504950"/>
                <a:gd name="connsiteY32" fmla="*/ 550863 h 1770063"/>
                <a:gd name="connsiteX33" fmla="*/ 1050621 w 1504950"/>
                <a:gd name="connsiteY33" fmla="*/ 550863 h 1770063"/>
                <a:gd name="connsiteX34" fmla="*/ 1063909 w 1504950"/>
                <a:gd name="connsiteY34" fmla="*/ 550863 h 1770063"/>
                <a:gd name="connsiteX35" fmla="*/ 1063909 w 1504950"/>
                <a:gd name="connsiteY35" fmla="*/ 543895 h 1770063"/>
                <a:gd name="connsiteX36" fmla="*/ 1063909 w 1504950"/>
                <a:gd name="connsiteY36" fmla="*/ 530631 h 1770063"/>
                <a:gd name="connsiteX37" fmla="*/ 987639 w 1504950"/>
                <a:gd name="connsiteY37" fmla="*/ 258994 h 1770063"/>
                <a:gd name="connsiteX38" fmla="*/ 754594 w 1504950"/>
                <a:gd name="connsiteY38" fmla="*/ 169863 h 1770063"/>
                <a:gd name="connsiteX39" fmla="*/ 754595 w 1504950"/>
                <a:gd name="connsiteY39" fmla="*/ 0 h 1770063"/>
                <a:gd name="connsiteX40" fmla="*/ 1114935 w 1504950"/>
                <a:gd name="connsiteY40" fmla="*/ 148567 h 1770063"/>
                <a:gd name="connsiteX41" fmla="*/ 1233635 w 1504950"/>
                <a:gd name="connsiteY41" fmla="*/ 530595 h 1770063"/>
                <a:gd name="connsiteX42" fmla="*/ 1233635 w 1504950"/>
                <a:gd name="connsiteY42" fmla="*/ 551818 h 1770063"/>
                <a:gd name="connsiteX43" fmla="*/ 1271789 w 1504950"/>
                <a:gd name="connsiteY43" fmla="*/ 551818 h 1770063"/>
                <a:gd name="connsiteX44" fmla="*/ 1504950 w 1504950"/>
                <a:gd name="connsiteY44" fmla="*/ 789525 h 1770063"/>
                <a:gd name="connsiteX45" fmla="*/ 1504950 w 1504950"/>
                <a:gd name="connsiteY45" fmla="*/ 1472930 h 1770063"/>
                <a:gd name="connsiteX46" fmla="*/ 1322660 w 1504950"/>
                <a:gd name="connsiteY46" fmla="*/ 1702147 h 1770063"/>
                <a:gd name="connsiteX47" fmla="*/ 741877 w 1504950"/>
                <a:gd name="connsiteY47" fmla="*/ 1770063 h 1770063"/>
                <a:gd name="connsiteX48" fmla="*/ 178051 w 1504950"/>
                <a:gd name="connsiteY48" fmla="*/ 1697902 h 1770063"/>
                <a:gd name="connsiteX49" fmla="*/ 0 w 1504950"/>
                <a:gd name="connsiteY49" fmla="*/ 1468686 h 1770063"/>
                <a:gd name="connsiteX50" fmla="*/ 0 w 1504950"/>
                <a:gd name="connsiteY50" fmla="*/ 789525 h 1770063"/>
                <a:gd name="connsiteX51" fmla="*/ 233162 w 1504950"/>
                <a:gd name="connsiteY51" fmla="*/ 551818 h 1770063"/>
                <a:gd name="connsiteX52" fmla="*/ 279794 w 1504950"/>
                <a:gd name="connsiteY52" fmla="*/ 551818 h 1770063"/>
                <a:gd name="connsiteX53" fmla="*/ 279794 w 1504950"/>
                <a:gd name="connsiteY53" fmla="*/ 530595 h 1770063"/>
                <a:gd name="connsiteX54" fmla="*/ 398494 w 1504950"/>
                <a:gd name="connsiteY54" fmla="*/ 148567 h 1770063"/>
                <a:gd name="connsiteX55" fmla="*/ 754595 w 1504950"/>
                <a:gd name="connsiteY55" fmla="*/ 0 h 177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504950" h="1770063">
                  <a:moveTo>
                    <a:pt x="761207" y="958850"/>
                  </a:moveTo>
                  <a:cubicBezTo>
                    <a:pt x="835293" y="958850"/>
                    <a:pt x="895351" y="1018908"/>
                    <a:pt x="895351" y="1092994"/>
                  </a:cubicBezTo>
                  <a:cubicBezTo>
                    <a:pt x="895351" y="1130037"/>
                    <a:pt x="880337" y="1163573"/>
                    <a:pt x="856062" y="1187848"/>
                  </a:cubicBezTo>
                  <a:lnTo>
                    <a:pt x="847726" y="1193468"/>
                  </a:lnTo>
                  <a:lnTo>
                    <a:pt x="847726" y="1238227"/>
                  </a:lnTo>
                  <a:cubicBezTo>
                    <a:pt x="847726" y="1315254"/>
                    <a:pt x="847726" y="1315254"/>
                    <a:pt x="847726" y="1315254"/>
                  </a:cubicBezTo>
                  <a:cubicBezTo>
                    <a:pt x="847726" y="1361960"/>
                    <a:pt x="809507" y="1400175"/>
                    <a:pt x="762795" y="1400175"/>
                  </a:cubicBezTo>
                  <a:cubicBezTo>
                    <a:pt x="716082" y="1400175"/>
                    <a:pt x="677863" y="1361960"/>
                    <a:pt x="677863" y="1315254"/>
                  </a:cubicBezTo>
                  <a:cubicBezTo>
                    <a:pt x="677863" y="1269608"/>
                    <a:pt x="677863" y="1235374"/>
                    <a:pt x="677863" y="1209699"/>
                  </a:cubicBezTo>
                  <a:lnTo>
                    <a:pt x="677863" y="1195609"/>
                  </a:lnTo>
                  <a:lnTo>
                    <a:pt x="666353" y="1187848"/>
                  </a:lnTo>
                  <a:cubicBezTo>
                    <a:pt x="642078" y="1163573"/>
                    <a:pt x="627063" y="1130037"/>
                    <a:pt x="627063" y="1092994"/>
                  </a:cubicBezTo>
                  <a:cubicBezTo>
                    <a:pt x="627063" y="1018908"/>
                    <a:pt x="687121" y="958850"/>
                    <a:pt x="761207" y="958850"/>
                  </a:cubicBezTo>
                  <a:close/>
                  <a:moveTo>
                    <a:pt x="369196" y="720726"/>
                  </a:moveTo>
                  <a:lnTo>
                    <a:pt x="364774" y="721626"/>
                  </a:lnTo>
                  <a:lnTo>
                    <a:pt x="233421" y="721626"/>
                  </a:lnTo>
                  <a:cubicBezTo>
                    <a:pt x="199524" y="721626"/>
                    <a:pt x="169863" y="751336"/>
                    <a:pt x="169863" y="789535"/>
                  </a:cubicBezTo>
                  <a:cubicBezTo>
                    <a:pt x="169863" y="1468627"/>
                    <a:pt x="169863" y="1468627"/>
                    <a:pt x="169863" y="1468627"/>
                  </a:cubicBezTo>
                  <a:cubicBezTo>
                    <a:pt x="169863" y="1498337"/>
                    <a:pt x="186812" y="1523803"/>
                    <a:pt x="216472" y="1532292"/>
                  </a:cubicBezTo>
                  <a:cubicBezTo>
                    <a:pt x="322402" y="1557758"/>
                    <a:pt x="534261" y="1600201"/>
                    <a:pt x="741883" y="1600201"/>
                  </a:cubicBezTo>
                  <a:cubicBezTo>
                    <a:pt x="949505" y="1600201"/>
                    <a:pt x="1169838" y="1557758"/>
                    <a:pt x="1284242" y="1536536"/>
                  </a:cubicBezTo>
                  <a:cubicBezTo>
                    <a:pt x="1313902" y="1528048"/>
                    <a:pt x="1335088" y="1502582"/>
                    <a:pt x="1335088" y="1472871"/>
                  </a:cubicBezTo>
                  <a:cubicBezTo>
                    <a:pt x="1335088" y="789535"/>
                    <a:pt x="1335088" y="789535"/>
                    <a:pt x="1335088" y="789535"/>
                  </a:cubicBezTo>
                  <a:cubicBezTo>
                    <a:pt x="1335088" y="751336"/>
                    <a:pt x="1305428" y="721626"/>
                    <a:pt x="1271530" y="721626"/>
                  </a:cubicBezTo>
                  <a:cubicBezTo>
                    <a:pt x="1148652" y="721626"/>
                    <a:pt x="1148652" y="721626"/>
                    <a:pt x="1148652" y="721626"/>
                  </a:cubicBezTo>
                  <a:lnTo>
                    <a:pt x="1144231" y="720726"/>
                  </a:lnTo>
                  <a:lnTo>
                    <a:pt x="1010593" y="720726"/>
                  </a:lnTo>
                  <a:cubicBezTo>
                    <a:pt x="536578" y="720726"/>
                    <a:pt x="410173" y="720726"/>
                    <a:pt x="376466" y="720726"/>
                  </a:cubicBezTo>
                  <a:close/>
                  <a:moveTo>
                    <a:pt x="754594" y="169863"/>
                  </a:moveTo>
                  <a:cubicBezTo>
                    <a:pt x="652902" y="169863"/>
                    <a:pt x="576633" y="199573"/>
                    <a:pt x="525787" y="258994"/>
                  </a:cubicBezTo>
                  <a:cubicBezTo>
                    <a:pt x="474940" y="318415"/>
                    <a:pt x="449517" y="411790"/>
                    <a:pt x="449517" y="530631"/>
                  </a:cubicBezTo>
                  <a:lnTo>
                    <a:pt x="449517" y="550863"/>
                  </a:lnTo>
                  <a:lnTo>
                    <a:pt x="502295" y="550863"/>
                  </a:lnTo>
                  <a:cubicBezTo>
                    <a:pt x="803942" y="550863"/>
                    <a:pt x="964820" y="550863"/>
                    <a:pt x="1050621" y="550863"/>
                  </a:cubicBezTo>
                  <a:lnTo>
                    <a:pt x="1063909" y="550863"/>
                  </a:lnTo>
                  <a:lnTo>
                    <a:pt x="1063909" y="543895"/>
                  </a:lnTo>
                  <a:cubicBezTo>
                    <a:pt x="1063909" y="530631"/>
                    <a:pt x="1063909" y="530631"/>
                    <a:pt x="1063909" y="530631"/>
                  </a:cubicBezTo>
                  <a:cubicBezTo>
                    <a:pt x="1063909" y="411790"/>
                    <a:pt x="1038485" y="318415"/>
                    <a:pt x="987639" y="258994"/>
                  </a:cubicBezTo>
                  <a:cubicBezTo>
                    <a:pt x="932556" y="199573"/>
                    <a:pt x="860524" y="169863"/>
                    <a:pt x="754594" y="169863"/>
                  </a:cubicBezTo>
                  <a:close/>
                  <a:moveTo>
                    <a:pt x="754595" y="0"/>
                  </a:moveTo>
                  <a:cubicBezTo>
                    <a:pt x="911449" y="0"/>
                    <a:pt x="1030149" y="50937"/>
                    <a:pt x="1114935" y="148567"/>
                  </a:cubicBezTo>
                  <a:cubicBezTo>
                    <a:pt x="1195482" y="241951"/>
                    <a:pt x="1233635" y="369294"/>
                    <a:pt x="1233635" y="530595"/>
                  </a:cubicBezTo>
                  <a:cubicBezTo>
                    <a:pt x="1233635" y="551818"/>
                    <a:pt x="1233635" y="551818"/>
                    <a:pt x="1233635" y="551818"/>
                  </a:cubicBezTo>
                  <a:cubicBezTo>
                    <a:pt x="1271789" y="551818"/>
                    <a:pt x="1271789" y="551818"/>
                    <a:pt x="1271789" y="551818"/>
                  </a:cubicBezTo>
                  <a:cubicBezTo>
                    <a:pt x="1398968" y="551818"/>
                    <a:pt x="1504950" y="657937"/>
                    <a:pt x="1504950" y="789525"/>
                  </a:cubicBezTo>
                  <a:cubicBezTo>
                    <a:pt x="1504950" y="1472930"/>
                    <a:pt x="1504950" y="1472930"/>
                    <a:pt x="1504950" y="1472930"/>
                  </a:cubicBezTo>
                  <a:cubicBezTo>
                    <a:pt x="1504950" y="1583294"/>
                    <a:pt x="1428643" y="1676679"/>
                    <a:pt x="1322660" y="1702147"/>
                  </a:cubicBezTo>
                  <a:cubicBezTo>
                    <a:pt x="1199721" y="1727616"/>
                    <a:pt x="962320" y="1770063"/>
                    <a:pt x="741877" y="1770063"/>
                  </a:cubicBezTo>
                  <a:cubicBezTo>
                    <a:pt x="517194" y="1770063"/>
                    <a:pt x="292512" y="1723371"/>
                    <a:pt x="178051" y="1697902"/>
                  </a:cubicBezTo>
                  <a:cubicBezTo>
                    <a:pt x="72068" y="1672434"/>
                    <a:pt x="0" y="1574804"/>
                    <a:pt x="0" y="1468686"/>
                  </a:cubicBezTo>
                  <a:cubicBezTo>
                    <a:pt x="0" y="789525"/>
                    <a:pt x="0" y="789525"/>
                    <a:pt x="0" y="789525"/>
                  </a:cubicBezTo>
                  <a:cubicBezTo>
                    <a:pt x="0" y="657937"/>
                    <a:pt x="105983" y="551818"/>
                    <a:pt x="233162" y="551818"/>
                  </a:cubicBezTo>
                  <a:cubicBezTo>
                    <a:pt x="279794" y="551818"/>
                    <a:pt x="279794" y="551818"/>
                    <a:pt x="279794" y="551818"/>
                  </a:cubicBezTo>
                  <a:cubicBezTo>
                    <a:pt x="279794" y="530595"/>
                    <a:pt x="279794" y="530595"/>
                    <a:pt x="279794" y="530595"/>
                  </a:cubicBezTo>
                  <a:cubicBezTo>
                    <a:pt x="279794" y="369294"/>
                    <a:pt x="317947" y="241951"/>
                    <a:pt x="398494" y="148567"/>
                  </a:cubicBezTo>
                  <a:cubicBezTo>
                    <a:pt x="483280" y="50937"/>
                    <a:pt x="601980" y="0"/>
                    <a:pt x="75459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grpSp>
      <p:pic>
        <p:nvPicPr>
          <p:cNvPr id="75" name="Graphic 74" descr="Connected outline">
            <a:extLst>
              <a:ext uri="{FF2B5EF4-FFF2-40B4-BE49-F238E27FC236}">
                <a16:creationId xmlns:a16="http://schemas.microsoft.com/office/drawing/2014/main" id="{A17A3A6A-7304-7600-70F7-302E7A5EEF3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034532" y="3448061"/>
            <a:ext cx="591040" cy="591040"/>
          </a:xfrm>
          <a:prstGeom prst="rect">
            <a:avLst/>
          </a:prstGeom>
        </p:spPr>
      </p:pic>
    </p:spTree>
    <p:extLst>
      <p:ext uri="{BB962C8B-B14F-4D97-AF65-F5344CB8AC3E}">
        <p14:creationId xmlns:p14="http://schemas.microsoft.com/office/powerpoint/2010/main" val="2806990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ADD35-4796-C9CB-DE82-D1A9289F3D52}"/>
              </a:ext>
            </a:extLst>
          </p:cNvPr>
          <p:cNvSpPr>
            <a:spLocks noGrp="1"/>
          </p:cNvSpPr>
          <p:nvPr>
            <p:ph type="title"/>
          </p:nvPr>
        </p:nvSpPr>
        <p:spPr/>
        <p:txBody>
          <a:bodyPr/>
          <a:lstStyle/>
          <a:p>
            <a:r>
              <a:rPr lang="en-US"/>
              <a:t>Aspire Components Preview List</a:t>
            </a:r>
          </a:p>
        </p:txBody>
      </p:sp>
      <p:sp>
        <p:nvSpPr>
          <p:cNvPr id="13" name="Content Placeholder 12">
            <a:extLst>
              <a:ext uri="{FF2B5EF4-FFF2-40B4-BE49-F238E27FC236}">
                <a16:creationId xmlns:a16="http://schemas.microsoft.com/office/drawing/2014/main" id="{C709AE64-95B1-C386-D87E-F40AB22A0572}"/>
              </a:ext>
            </a:extLst>
          </p:cNvPr>
          <p:cNvSpPr>
            <a:spLocks noGrp="1"/>
          </p:cNvSpPr>
          <p:nvPr>
            <p:ph sz="half" idx="2"/>
          </p:nvPr>
        </p:nvSpPr>
        <p:spPr>
          <a:xfrm>
            <a:off x="721404" y="1587763"/>
            <a:ext cx="6059034" cy="4601900"/>
          </a:xfrm>
        </p:spPr>
        <p:txBody>
          <a:bodyPr/>
          <a:lstStyle/>
          <a:p>
            <a:r>
              <a:rPr lang="en-US" dirty="0" err="1"/>
              <a:t>Aspire.Data.SqlClient</a:t>
            </a:r>
            <a:endParaRPr lang="en-US" dirty="0"/>
          </a:p>
          <a:p>
            <a:r>
              <a:rPr lang="en-US" dirty="0" err="1"/>
              <a:t>Aspire.EF.SqlServer</a:t>
            </a:r>
            <a:endParaRPr lang="en-US" dirty="0"/>
          </a:p>
          <a:p>
            <a:r>
              <a:rPr lang="en-US" dirty="0" err="1"/>
              <a:t>Aspire.EF.PostgreSQL</a:t>
            </a:r>
            <a:endParaRPr lang="en-US" dirty="0"/>
          </a:p>
          <a:p>
            <a:r>
              <a:rPr lang="en-US" dirty="0" err="1"/>
              <a:t>Aspire.Npgsql</a:t>
            </a:r>
            <a:endParaRPr lang="en-US" dirty="0"/>
          </a:p>
          <a:p>
            <a:r>
              <a:rPr lang="en-US" dirty="0" err="1"/>
              <a:t>Aspire.StackExchange.Redis</a:t>
            </a:r>
            <a:endParaRPr lang="en-US" dirty="0"/>
          </a:p>
          <a:p>
            <a:r>
              <a:rPr lang="en-US" dirty="0" err="1"/>
              <a:t>Aspire.SE.Redis.OutputCaching</a:t>
            </a:r>
            <a:endParaRPr lang="en-US" dirty="0"/>
          </a:p>
          <a:p>
            <a:r>
              <a:rPr lang="en-US" dirty="0" err="1"/>
              <a:t>Aspire.SE.Redis.DistributedCaching</a:t>
            </a:r>
            <a:endParaRPr lang="en-US" dirty="0"/>
          </a:p>
        </p:txBody>
      </p:sp>
      <p:sp>
        <p:nvSpPr>
          <p:cNvPr id="15" name="Content Placeholder 14">
            <a:extLst>
              <a:ext uri="{FF2B5EF4-FFF2-40B4-BE49-F238E27FC236}">
                <a16:creationId xmlns:a16="http://schemas.microsoft.com/office/drawing/2014/main" id="{AB3AEDEE-2A63-0ACE-195A-F64ABF633C0E}"/>
              </a:ext>
            </a:extLst>
          </p:cNvPr>
          <p:cNvSpPr>
            <a:spLocks noGrp="1"/>
          </p:cNvSpPr>
          <p:nvPr>
            <p:ph sz="quarter" idx="4"/>
          </p:nvPr>
        </p:nvSpPr>
        <p:spPr>
          <a:xfrm>
            <a:off x="6729753" y="1587763"/>
            <a:ext cx="5183188" cy="4601900"/>
          </a:xfrm>
        </p:spPr>
        <p:txBody>
          <a:bodyPr/>
          <a:lstStyle/>
          <a:p>
            <a:r>
              <a:rPr lang="en-US" dirty="0" err="1"/>
              <a:t>Azure.Data.Tables</a:t>
            </a:r>
            <a:endParaRPr lang="en-US" dirty="0"/>
          </a:p>
          <a:p>
            <a:r>
              <a:rPr lang="en-US" dirty="0" err="1"/>
              <a:t>Azure.Messaging.ServiceBus</a:t>
            </a:r>
            <a:endParaRPr lang="en-US" dirty="0"/>
          </a:p>
          <a:p>
            <a:r>
              <a:rPr lang="en-US" dirty="0" err="1"/>
              <a:t>Azure.Security.KeyVault</a:t>
            </a:r>
            <a:endParaRPr lang="en-US" dirty="0"/>
          </a:p>
          <a:p>
            <a:r>
              <a:rPr lang="en-US" dirty="0" err="1"/>
              <a:t>Azure.Storage.Blobs</a:t>
            </a:r>
            <a:endParaRPr lang="en-US" dirty="0"/>
          </a:p>
          <a:p>
            <a:r>
              <a:rPr lang="en-US" dirty="0" err="1"/>
              <a:t>Azure.Storage.Queues</a:t>
            </a:r>
            <a:endParaRPr lang="en-US" dirty="0"/>
          </a:p>
          <a:p>
            <a:pPr marL="0" indent="0">
              <a:buNone/>
            </a:pPr>
            <a:endParaRPr lang="en-US" dirty="0"/>
          </a:p>
        </p:txBody>
      </p:sp>
      <p:sp>
        <p:nvSpPr>
          <p:cNvPr id="11" name="Content Placeholder 2">
            <a:extLst>
              <a:ext uri="{FF2B5EF4-FFF2-40B4-BE49-F238E27FC236}">
                <a16:creationId xmlns:a16="http://schemas.microsoft.com/office/drawing/2014/main" id="{CEE4F9C4-7A88-95C6-3921-8535CFAAD00A}"/>
              </a:ext>
            </a:extLst>
          </p:cNvPr>
          <p:cNvSpPr txBox="1">
            <a:spLocks/>
          </p:cNvSpPr>
          <p:nvPr/>
        </p:nvSpPr>
        <p:spPr>
          <a:xfrm>
            <a:off x="5875866" y="1587763"/>
            <a:ext cx="4004733" cy="4351339"/>
          </a:xfrm>
          <a:prstGeom prst="rect">
            <a:avLst/>
          </a:prstGeom>
        </p:spPr>
        <p:txBody>
          <a:bodyPr vert="horz" lIns="0" tIns="0" rIns="0" bIns="0" rtlCol="0">
            <a:normAutofit/>
          </a:bodyPr>
          <a:lstStyle>
            <a:lvl1pPr marL="253994" indent="-253994" algn="l" defTabSz="914377" rtl="0" eaLnBrk="1" latinLnBrk="0" hangingPunct="1">
              <a:lnSpc>
                <a:spcPct val="100000"/>
              </a:lnSpc>
              <a:spcBef>
                <a:spcPts val="800"/>
              </a:spcBef>
              <a:buFont typeface="Arial" panose="020B0604020202020204" pitchFamily="34" charset="0"/>
              <a:buChar char="•"/>
              <a:defRPr sz="2667" kern="1200">
                <a:solidFill>
                  <a:schemeClr val="bg1"/>
                </a:solidFill>
                <a:latin typeface="+mn-lt"/>
                <a:ea typeface="+mn-ea"/>
                <a:cs typeface="+mn-cs"/>
              </a:defRPr>
            </a:lvl1pPr>
            <a:lvl2pPr marL="759865" indent="-302676" algn="l" defTabSz="914377" rtl="0" eaLnBrk="1" latinLnBrk="0" hangingPunct="1">
              <a:lnSpc>
                <a:spcPct val="100000"/>
              </a:lnSpc>
              <a:spcBef>
                <a:spcPts val="800"/>
              </a:spcBef>
              <a:buFont typeface="Helvetica" panose="020B0604020202030204" pitchFamily="34" charset="0"/>
              <a:buChar char="–"/>
              <a:defRPr sz="2400" kern="1200">
                <a:solidFill>
                  <a:schemeClr val="bg1"/>
                </a:solidFill>
                <a:latin typeface="+mn-lt"/>
                <a:ea typeface="+mn-ea"/>
                <a:cs typeface="+mn-cs"/>
              </a:defRPr>
            </a:lvl2pPr>
            <a:lvl3pPr marL="1227636" indent="-313259" algn="l" defTabSz="914377" rtl="0" eaLnBrk="1" latinLnBrk="0" hangingPunct="1">
              <a:lnSpc>
                <a:spcPct val="100000"/>
              </a:lnSpc>
              <a:spcBef>
                <a:spcPts val="800"/>
              </a:spcBef>
              <a:buFont typeface="Courier New" panose="02070309020205020404" pitchFamily="49" charset="0"/>
              <a:buChar char="o"/>
              <a:defRPr sz="2133" kern="1200">
                <a:solidFill>
                  <a:schemeClr val="bg1"/>
                </a:solidFill>
                <a:latin typeface="+mn-lt"/>
                <a:ea typeface="+mn-ea"/>
                <a:cs typeface="+mn-cs"/>
              </a:defRPr>
            </a:lvl3pPr>
            <a:lvl4pPr marL="1640376" indent="-241294" algn="l" defTabSz="914377" rtl="0" eaLnBrk="1" latinLnBrk="0" hangingPunct="1">
              <a:lnSpc>
                <a:spcPct val="100000"/>
              </a:lnSpc>
              <a:spcBef>
                <a:spcPts val="800"/>
              </a:spcBef>
              <a:buFont typeface="Wingdings" panose="05000000000000000000" pitchFamily="2" charset="2"/>
              <a:buChar char="§"/>
              <a:defRPr sz="1867" kern="1200">
                <a:solidFill>
                  <a:schemeClr val="bg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6" name="TextBox 15">
            <a:extLst>
              <a:ext uri="{FF2B5EF4-FFF2-40B4-BE49-F238E27FC236}">
                <a16:creationId xmlns:a16="http://schemas.microsoft.com/office/drawing/2014/main" id="{28C2223B-153D-58A8-BA1B-56517ACEA7B0}"/>
              </a:ext>
            </a:extLst>
          </p:cNvPr>
          <p:cNvSpPr txBox="1"/>
          <p:nvPr/>
        </p:nvSpPr>
        <p:spPr>
          <a:xfrm>
            <a:off x="2870653" y="5857744"/>
            <a:ext cx="7323667" cy="914400"/>
          </a:xfrm>
          <a:prstGeom prst="rect">
            <a:avLst/>
          </a:prstGeom>
          <a:noFill/>
        </p:spPr>
        <p:txBody>
          <a:bodyPr wrap="none" lIns="0" tIns="0" rIns="0" bIns="0" rtlCol="0">
            <a:noAutofit/>
          </a:bodyPr>
          <a:lstStyle/>
          <a:p>
            <a:pPr algn="l" defTabSz="685800">
              <a:spcBef>
                <a:spcPts val="400"/>
              </a:spcBef>
            </a:pPr>
            <a:endParaRPr lang="en-US" sz="1200" dirty="0">
              <a:solidFill>
                <a:schemeClr val="tx2"/>
              </a:solidFill>
              <a:latin typeface="Helvetica" panose="020B0604020202020204" pitchFamily="34" charset="0"/>
            </a:endParaRPr>
          </a:p>
        </p:txBody>
      </p:sp>
    </p:spTree>
    <p:extLst>
      <p:ext uri="{BB962C8B-B14F-4D97-AF65-F5344CB8AC3E}">
        <p14:creationId xmlns:p14="http://schemas.microsoft.com/office/powerpoint/2010/main" val="682875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88F8E-E02C-8633-446E-1B25DE7440F9}"/>
              </a:ext>
            </a:extLst>
          </p:cNvPr>
          <p:cNvSpPr>
            <a:spLocks noGrp="1"/>
          </p:cNvSpPr>
          <p:nvPr>
            <p:ph type="title"/>
          </p:nvPr>
        </p:nvSpPr>
        <p:spPr/>
        <p:txBody>
          <a:bodyPr/>
          <a:lstStyle/>
          <a:p>
            <a:r>
              <a:rPr lang="en-US"/>
              <a:t>Roadmap</a:t>
            </a:r>
          </a:p>
        </p:txBody>
      </p:sp>
      <p:sp>
        <p:nvSpPr>
          <p:cNvPr id="3" name="Content Placeholder 2">
            <a:extLst>
              <a:ext uri="{FF2B5EF4-FFF2-40B4-BE49-F238E27FC236}">
                <a16:creationId xmlns:a16="http://schemas.microsoft.com/office/drawing/2014/main" id="{A082CA24-2E6F-F3F0-8F2F-D43DDB67ED59}"/>
              </a:ext>
            </a:extLst>
          </p:cNvPr>
          <p:cNvSpPr>
            <a:spLocks noGrp="1"/>
          </p:cNvSpPr>
          <p:nvPr>
            <p:ph idx="1"/>
          </p:nvPr>
        </p:nvSpPr>
        <p:spPr/>
        <p:txBody>
          <a:bodyPr/>
          <a:lstStyle/>
          <a:p>
            <a:r>
              <a:rPr lang="en-US" dirty="0"/>
              <a:t>Preview 1 now</a:t>
            </a:r>
          </a:p>
          <a:p>
            <a:pPr marL="0" indent="0">
              <a:buNone/>
            </a:pPr>
            <a:endParaRPr lang="en-US" dirty="0"/>
          </a:p>
          <a:p>
            <a:r>
              <a:rPr lang="en-US" dirty="0"/>
              <a:t>Monthly previews</a:t>
            </a:r>
          </a:p>
          <a:p>
            <a:endParaRPr lang="en-US" dirty="0"/>
          </a:p>
          <a:p>
            <a:r>
              <a:rPr lang="en-US" dirty="0"/>
              <a:t>GA in the spring</a:t>
            </a:r>
          </a:p>
        </p:txBody>
      </p:sp>
    </p:spTree>
    <p:extLst>
      <p:ext uri="{BB962C8B-B14F-4D97-AF65-F5344CB8AC3E}">
        <p14:creationId xmlns:p14="http://schemas.microsoft.com/office/powerpoint/2010/main" val="1881413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
        <p:nvSpPr>
          <p:cNvPr id="5" name="Footer Placeholder 4">
            <a:extLst>
              <a:ext uri="{FF2B5EF4-FFF2-40B4-BE49-F238E27FC236}">
                <a16:creationId xmlns:a16="http://schemas.microsoft.com/office/drawing/2014/main" id="{17AE7C16-4E7B-4C63-B3A6-A69088655D51}"/>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Microsoft Confidential</a:t>
            </a:r>
          </a:p>
        </p:txBody>
      </p:sp>
    </p:spTree>
    <p:extLst>
      <p:ext uri="{BB962C8B-B14F-4D97-AF65-F5344CB8AC3E}">
        <p14:creationId xmlns:p14="http://schemas.microsoft.com/office/powerpoint/2010/main" val="2502424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3A9DB-38EB-57FE-C100-3EB918E10C8A}"/>
              </a:ext>
            </a:extLst>
          </p:cNvPr>
          <p:cNvSpPr>
            <a:spLocks noGrp="1"/>
          </p:cNvSpPr>
          <p:nvPr>
            <p:ph type="title"/>
          </p:nvPr>
        </p:nvSpPr>
        <p:spPr/>
        <p:txBody>
          <a:bodyPr/>
          <a:lstStyle/>
          <a:p>
            <a:r>
              <a:rPr lang="en-US" dirty="0"/>
              <a:t>Resources</a:t>
            </a:r>
          </a:p>
        </p:txBody>
      </p:sp>
      <p:sp>
        <p:nvSpPr>
          <p:cNvPr id="4" name="Content Placeholder 3">
            <a:extLst>
              <a:ext uri="{FF2B5EF4-FFF2-40B4-BE49-F238E27FC236}">
                <a16:creationId xmlns:a16="http://schemas.microsoft.com/office/drawing/2014/main" id="{42289DC5-BCF7-775E-BC2C-083414B6E35C}"/>
              </a:ext>
            </a:extLst>
          </p:cNvPr>
          <p:cNvSpPr>
            <a:spLocks noGrp="1"/>
          </p:cNvSpPr>
          <p:nvPr>
            <p:ph idx="1"/>
          </p:nvPr>
        </p:nvSpPr>
        <p:spPr/>
        <p:txBody>
          <a:bodyPr/>
          <a:lstStyle/>
          <a:p>
            <a:pPr marL="0" indent="0">
              <a:spcBef>
                <a:spcPts val="3000"/>
              </a:spcBef>
              <a:buNone/>
            </a:pPr>
            <a:r>
              <a:rPr lang="en-US" dirty="0"/>
              <a:t>Download .NET 8 </a:t>
            </a:r>
            <a:br>
              <a:rPr lang="en-US" dirty="0"/>
            </a:br>
            <a:r>
              <a:rPr lang="en-US" dirty="0">
                <a:effectLst/>
                <a:hlinkClick r:id="rId2" tooltip="https://aka.ms/get-dotnet-8"/>
              </a:rPr>
              <a:t>aka.ms/get-dotnet-8</a:t>
            </a:r>
            <a:endParaRPr lang="en-US" dirty="0">
              <a:effectLst/>
            </a:endParaRPr>
          </a:p>
          <a:p>
            <a:pPr marL="0" indent="0">
              <a:spcBef>
                <a:spcPts val="3000"/>
              </a:spcBef>
              <a:buNone/>
            </a:pPr>
            <a:r>
              <a:rPr lang="en-US" dirty="0"/>
              <a:t>Aspire </a:t>
            </a:r>
            <a:r>
              <a:rPr lang="en-US" dirty="0" err="1"/>
              <a:t>Github</a:t>
            </a:r>
            <a:br>
              <a:rPr lang="en-US" dirty="0"/>
            </a:br>
            <a:r>
              <a:rPr lang="en-US" u="sng" dirty="0">
                <a:solidFill>
                  <a:srgbClr val="502BD3"/>
                </a:solidFill>
              </a:rPr>
              <a:t>http://github.com/dotnet/aspire</a:t>
            </a:r>
          </a:p>
          <a:p>
            <a:pPr marL="0" indent="0">
              <a:spcBef>
                <a:spcPts val="3000"/>
              </a:spcBef>
              <a:buNone/>
            </a:pPr>
            <a:r>
              <a:rPr lang="en-US" dirty="0"/>
              <a:t>Aspire Samples</a:t>
            </a:r>
            <a:br>
              <a:rPr lang="en-US" dirty="0"/>
            </a:br>
            <a:r>
              <a:rPr lang="en-US" u="sng" dirty="0">
                <a:solidFill>
                  <a:srgbClr val="502BD3"/>
                </a:solidFill>
              </a:rPr>
              <a:t>https://github.com/dotnet</a:t>
            </a:r>
            <a:r>
              <a:rPr lang="en-US" u="sng">
                <a:solidFill>
                  <a:srgbClr val="502BD3"/>
                </a:solidFill>
              </a:rPr>
              <a:t>/aspire-samples</a:t>
            </a:r>
            <a:endParaRPr lang="en-US" u="sng" dirty="0">
              <a:solidFill>
                <a:srgbClr val="502BD3"/>
              </a:solidFill>
            </a:endParaRPr>
          </a:p>
        </p:txBody>
      </p:sp>
      <p:pic>
        <p:nvPicPr>
          <p:cNvPr id="5" name="Graphic 4">
            <a:extLst>
              <a:ext uri="{FF2B5EF4-FFF2-40B4-BE49-F238E27FC236}">
                <a16:creationId xmlns:a16="http://schemas.microsoft.com/office/drawing/2014/main" id="{4BD5B29B-D37A-0F55-E5FF-791D5010459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r="28711"/>
          <a:stretch/>
        </p:blipFill>
        <p:spPr>
          <a:xfrm>
            <a:off x="8528384" y="5616418"/>
            <a:ext cx="3663616" cy="509825"/>
          </a:xfrm>
          <a:prstGeom prst="rect">
            <a:avLst/>
          </a:prstGeom>
        </p:spPr>
      </p:pic>
      <p:pic>
        <p:nvPicPr>
          <p:cNvPr id="6" name="Picture 5">
            <a:extLst>
              <a:ext uri="{FF2B5EF4-FFF2-40B4-BE49-F238E27FC236}">
                <a16:creationId xmlns:a16="http://schemas.microsoft.com/office/drawing/2014/main" id="{8FB7AE80-78AF-AD6F-83B6-69E8BE69C15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104018" y="3730580"/>
            <a:ext cx="1950607" cy="2323195"/>
          </a:xfrm>
          <a:prstGeom prst="rect">
            <a:avLst/>
          </a:prstGeom>
        </p:spPr>
      </p:pic>
    </p:spTree>
    <p:extLst>
      <p:ext uri="{BB962C8B-B14F-4D97-AF65-F5344CB8AC3E}">
        <p14:creationId xmlns:p14="http://schemas.microsoft.com/office/powerpoint/2010/main" val="179432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10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4E69F3-9071-D873-3526-EDE18B33DB02}"/>
              </a:ext>
            </a:extLst>
          </p:cNvPr>
          <p:cNvSpPr>
            <a:spLocks noGrp="1"/>
          </p:cNvSpPr>
          <p:nvPr>
            <p:ph type="title"/>
          </p:nvPr>
        </p:nvSpPr>
        <p:spPr>
          <a:xfrm>
            <a:off x="2135988" y="1613093"/>
            <a:ext cx="7920023" cy="2025631"/>
          </a:xfrm>
        </p:spPr>
        <p:txBody>
          <a:bodyPr>
            <a:noAutofit/>
          </a:bodyPr>
          <a:lstStyle/>
          <a:p>
            <a:pPr algn="ctr"/>
            <a:r>
              <a:rPr lang="en-US" sz="6600" dirty="0"/>
              <a:t>Download .NET 8</a:t>
            </a:r>
            <a:br>
              <a:rPr lang="en-US" sz="6600" dirty="0"/>
            </a:br>
            <a:endParaRPr lang="en-US" sz="6600" dirty="0"/>
          </a:p>
        </p:txBody>
      </p:sp>
      <p:sp>
        <p:nvSpPr>
          <p:cNvPr id="5" name="Text Placeholder 4">
            <a:extLst>
              <a:ext uri="{FF2B5EF4-FFF2-40B4-BE49-F238E27FC236}">
                <a16:creationId xmlns:a16="http://schemas.microsoft.com/office/drawing/2014/main" id="{D8C06A88-37EE-409B-3935-3F6C4FE1C198}"/>
              </a:ext>
            </a:extLst>
          </p:cNvPr>
          <p:cNvSpPr>
            <a:spLocks noGrp="1"/>
          </p:cNvSpPr>
          <p:nvPr>
            <p:ph type="body" idx="1"/>
          </p:nvPr>
        </p:nvSpPr>
        <p:spPr>
          <a:xfrm>
            <a:off x="1540777" y="3258296"/>
            <a:ext cx="9110444" cy="1500187"/>
          </a:xfrm>
        </p:spPr>
        <p:txBody>
          <a:bodyPr>
            <a:normAutofit/>
          </a:bodyPr>
          <a:lstStyle/>
          <a:p>
            <a:pPr algn="ctr"/>
            <a:r>
              <a:rPr lang="en-US" sz="5400" dirty="0">
                <a:hlinkClick r:id="rId2"/>
              </a:rPr>
              <a:t>https://aka.ms/get-dotnet-8</a:t>
            </a:r>
            <a:r>
              <a:rPr lang="en-US" sz="5400" dirty="0"/>
              <a:t> </a:t>
            </a:r>
          </a:p>
        </p:txBody>
      </p:sp>
    </p:spTree>
    <p:extLst>
      <p:ext uri="{BB962C8B-B14F-4D97-AF65-F5344CB8AC3E}">
        <p14:creationId xmlns:p14="http://schemas.microsoft.com/office/powerpoint/2010/main" val="1767585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7892-CD7C-AD9B-4E52-716449954549}"/>
              </a:ext>
            </a:extLst>
          </p:cNvPr>
          <p:cNvSpPr>
            <a:spLocks noGrp="1"/>
          </p:cNvSpPr>
          <p:nvPr>
            <p:ph type="title"/>
          </p:nvPr>
        </p:nvSpPr>
        <p:spPr/>
        <p:txBody>
          <a:bodyPr/>
          <a:lstStyle/>
          <a:p>
            <a:r>
              <a:rPr lang="en-US" dirty="0"/>
              <a:t>App Model</a:t>
            </a:r>
          </a:p>
        </p:txBody>
      </p:sp>
      <p:sp>
        <p:nvSpPr>
          <p:cNvPr id="3" name="Content Placeholder 2">
            <a:extLst>
              <a:ext uri="{FF2B5EF4-FFF2-40B4-BE49-F238E27FC236}">
                <a16:creationId xmlns:a16="http://schemas.microsoft.com/office/drawing/2014/main" id="{B8A14BF7-3B55-A7E9-037E-E77C18870BDF}"/>
              </a:ext>
            </a:extLst>
          </p:cNvPr>
          <p:cNvSpPr>
            <a:spLocks noGrp="1"/>
          </p:cNvSpPr>
          <p:nvPr>
            <p:ph idx="1"/>
          </p:nvPr>
        </p:nvSpPr>
        <p:spPr>
          <a:xfrm>
            <a:off x="838200" y="1825625"/>
            <a:ext cx="6007217" cy="4351338"/>
          </a:xfrm>
        </p:spPr>
        <p:txBody>
          <a:bodyPr>
            <a:normAutofit fontScale="92500" lnSpcReduction="20000"/>
          </a:bodyPr>
          <a:lstStyle/>
          <a:p>
            <a:r>
              <a:rPr lang="en-US" dirty="0"/>
              <a:t>Orchestrates resources in your dev environment</a:t>
            </a:r>
          </a:p>
          <a:p>
            <a:pPr lvl="1"/>
            <a:r>
              <a:rPr lang="en-US" dirty="0"/>
              <a:t>Projects, containers, executables, live dependencies</a:t>
            </a:r>
          </a:p>
          <a:p>
            <a:endParaRPr lang="en-US" dirty="0"/>
          </a:p>
          <a:p>
            <a:r>
              <a:rPr lang="en-US" dirty="0"/>
              <a:t>Grows with you:</a:t>
            </a:r>
          </a:p>
          <a:p>
            <a:pPr lvl="1"/>
            <a:r>
              <a:rPr lang="en-US" dirty="0"/>
              <a:t>From a single web app with a database to many microservices and their dependencies.</a:t>
            </a:r>
          </a:p>
          <a:p>
            <a:endParaRPr lang="en-US" dirty="0"/>
          </a:p>
          <a:p>
            <a:r>
              <a:rPr lang="en-US" dirty="0"/>
              <a:t>Can generate a manifest that can be examined by other process, such as deployment pipelines or tooling.</a:t>
            </a:r>
          </a:p>
          <a:p>
            <a:pPr marL="0" indent="0">
              <a:buNone/>
            </a:pPr>
            <a:endParaRPr lang="en-US" dirty="0"/>
          </a:p>
          <a:p>
            <a:endParaRPr lang="en-US" dirty="0"/>
          </a:p>
        </p:txBody>
      </p:sp>
      <p:pic>
        <p:nvPicPr>
          <p:cNvPr id="5" name="Picture 4">
            <a:extLst>
              <a:ext uri="{FF2B5EF4-FFF2-40B4-BE49-F238E27FC236}">
                <a16:creationId xmlns:a16="http://schemas.microsoft.com/office/drawing/2014/main" id="{0FCC781E-84FA-98DD-BE76-2CABFE5816E1}"/>
              </a:ext>
            </a:extLst>
          </p:cNvPr>
          <p:cNvPicPr>
            <a:picLocks noChangeAspect="1"/>
          </p:cNvPicPr>
          <p:nvPr/>
        </p:nvPicPr>
        <p:blipFill>
          <a:blip r:embed="rId3"/>
          <a:stretch>
            <a:fillRect/>
          </a:stretch>
        </p:blipFill>
        <p:spPr>
          <a:xfrm>
            <a:off x="7186921" y="1166813"/>
            <a:ext cx="4603750" cy="5010150"/>
          </a:xfrm>
          <a:prstGeom prst="rect">
            <a:avLst/>
          </a:prstGeom>
        </p:spPr>
      </p:pic>
    </p:spTree>
    <p:extLst>
      <p:ext uri="{BB962C8B-B14F-4D97-AF65-F5344CB8AC3E}">
        <p14:creationId xmlns:p14="http://schemas.microsoft.com/office/powerpoint/2010/main" val="810511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B5CC96-EAD6-B76B-D208-DC50CF547CCA}"/>
              </a:ext>
            </a:extLst>
          </p:cNvPr>
          <p:cNvSpPr>
            <a:spLocks noGrp="1"/>
          </p:cNvSpPr>
          <p:nvPr>
            <p:ph type="title"/>
          </p:nvPr>
        </p:nvSpPr>
        <p:spPr/>
        <p:txBody>
          <a:bodyPr/>
          <a:lstStyle/>
          <a:p>
            <a:r>
              <a:rPr lang="en-US"/>
              <a:t>.NET Cloud Native</a:t>
            </a:r>
          </a:p>
        </p:txBody>
      </p:sp>
      <p:sp>
        <p:nvSpPr>
          <p:cNvPr id="6" name="Content Placeholder 5">
            <a:extLst>
              <a:ext uri="{FF2B5EF4-FFF2-40B4-BE49-F238E27FC236}">
                <a16:creationId xmlns:a16="http://schemas.microsoft.com/office/drawing/2014/main" id="{6382C1B2-3079-F6F8-E4B2-43445307792A}"/>
              </a:ext>
            </a:extLst>
          </p:cNvPr>
          <p:cNvSpPr>
            <a:spLocks noGrp="1"/>
          </p:cNvSpPr>
          <p:nvPr>
            <p:ph idx="1"/>
          </p:nvPr>
        </p:nvSpPr>
        <p:spPr/>
        <p:txBody>
          <a:bodyPr>
            <a:normAutofit/>
          </a:bodyPr>
          <a:lstStyle/>
          <a:p>
            <a:pPr marL="0" indent="0">
              <a:buNone/>
            </a:pPr>
            <a:r>
              <a:rPr lang="en-US"/>
              <a:t>.NET has had the aspirational goal of being the most productive platform for building Cloud Native apps for some time.</a:t>
            </a:r>
          </a:p>
          <a:p>
            <a:pPr marL="0" indent="0">
              <a:buNone/>
            </a:pPr>
            <a:endParaRPr lang="en-US"/>
          </a:p>
          <a:p>
            <a:pPr lvl="1"/>
            <a:r>
              <a:rPr lang="en-US"/>
              <a:t>Health Checks</a:t>
            </a:r>
          </a:p>
          <a:p>
            <a:pPr lvl="1"/>
            <a:r>
              <a:rPr lang="en-US"/>
              <a:t>Kestrel</a:t>
            </a:r>
          </a:p>
          <a:p>
            <a:pPr lvl="1"/>
            <a:r>
              <a:rPr lang="en-US" dirty="0"/>
              <a:t>HTTP Client Factory</a:t>
            </a:r>
            <a:endParaRPr lang="en-US"/>
          </a:p>
          <a:p>
            <a:pPr lvl="2"/>
            <a:r>
              <a:rPr lang="en-US"/>
              <a:t>Polly</a:t>
            </a:r>
          </a:p>
          <a:p>
            <a:pPr lvl="1"/>
            <a:r>
              <a:rPr lang="en-US" err="1"/>
              <a:t>gRPC</a:t>
            </a:r>
            <a:endParaRPr lang="en-US"/>
          </a:p>
          <a:p>
            <a:pPr lvl="1"/>
            <a:r>
              <a:rPr lang="en-US"/>
              <a:t>YARP</a:t>
            </a:r>
          </a:p>
          <a:p>
            <a:pPr lvl="1"/>
            <a:r>
              <a:rPr lang="en-US"/>
              <a:t>Container Builds</a:t>
            </a:r>
          </a:p>
          <a:p>
            <a:pPr lvl="1"/>
            <a:r>
              <a:rPr lang="en-US"/>
              <a:t>Native </a:t>
            </a:r>
            <a:r>
              <a:rPr lang="en-US" dirty="0"/>
              <a:t>AoT</a:t>
            </a:r>
            <a:endParaRPr lang="en-US"/>
          </a:p>
        </p:txBody>
      </p:sp>
      <p:sp>
        <p:nvSpPr>
          <p:cNvPr id="4" name="Footer Placeholder 3">
            <a:extLst>
              <a:ext uri="{FF2B5EF4-FFF2-40B4-BE49-F238E27FC236}">
                <a16:creationId xmlns:a16="http://schemas.microsoft.com/office/drawing/2014/main" id="{922429D6-C4BE-71E4-08EF-7F530A75524C}"/>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697943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7892-CD7C-AD9B-4E52-716449954549}"/>
              </a:ext>
            </a:extLst>
          </p:cNvPr>
          <p:cNvSpPr>
            <a:spLocks noGrp="1"/>
          </p:cNvSpPr>
          <p:nvPr>
            <p:ph type="title"/>
          </p:nvPr>
        </p:nvSpPr>
        <p:spPr/>
        <p:txBody>
          <a:bodyPr/>
          <a:lstStyle/>
          <a:p>
            <a:r>
              <a:rPr lang="en-US"/>
              <a:t>App Model</a:t>
            </a:r>
          </a:p>
        </p:txBody>
      </p:sp>
      <p:sp>
        <p:nvSpPr>
          <p:cNvPr id="3" name="Content Placeholder 2">
            <a:extLst>
              <a:ext uri="{FF2B5EF4-FFF2-40B4-BE49-F238E27FC236}">
                <a16:creationId xmlns:a16="http://schemas.microsoft.com/office/drawing/2014/main" id="{B8A14BF7-3B55-A7E9-037E-E77C18870BDF}"/>
              </a:ext>
            </a:extLst>
          </p:cNvPr>
          <p:cNvSpPr>
            <a:spLocks noGrp="1"/>
          </p:cNvSpPr>
          <p:nvPr>
            <p:ph idx="1"/>
          </p:nvPr>
        </p:nvSpPr>
        <p:spPr>
          <a:xfrm>
            <a:off x="838200" y="1825625"/>
            <a:ext cx="6007217" cy="4351338"/>
          </a:xfrm>
        </p:spPr>
        <p:txBody>
          <a:bodyPr>
            <a:normAutofit fontScale="92500" lnSpcReduction="20000"/>
          </a:bodyPr>
          <a:lstStyle/>
          <a:p>
            <a:r>
              <a:rPr lang="en-US"/>
              <a:t>Orchestrates resources in your dev environment</a:t>
            </a:r>
          </a:p>
          <a:p>
            <a:pPr lvl="1"/>
            <a:r>
              <a:rPr lang="en-US"/>
              <a:t>Projects, containers, executables, live dependencies</a:t>
            </a:r>
          </a:p>
          <a:p>
            <a:endParaRPr lang="en-US"/>
          </a:p>
          <a:p>
            <a:r>
              <a:rPr lang="en-US"/>
              <a:t>Grows with you:</a:t>
            </a:r>
          </a:p>
          <a:p>
            <a:pPr lvl="1"/>
            <a:r>
              <a:rPr lang="en-US"/>
              <a:t>From a single web app with a database to many microservices and their dependencies.</a:t>
            </a:r>
          </a:p>
          <a:p>
            <a:endParaRPr lang="en-US"/>
          </a:p>
          <a:p>
            <a:r>
              <a:rPr lang="en-US"/>
              <a:t>Can generate a manifest that can be examined by other process, such as deployment pipelines or tooling.</a:t>
            </a:r>
          </a:p>
          <a:p>
            <a:pPr marL="0" indent="0">
              <a:buNone/>
            </a:pPr>
            <a:endParaRPr lang="en-US"/>
          </a:p>
          <a:p>
            <a:endParaRPr lang="en-US"/>
          </a:p>
        </p:txBody>
      </p:sp>
      <p:pic>
        <p:nvPicPr>
          <p:cNvPr id="4" name="Picture 2">
            <a:extLst>
              <a:ext uri="{FF2B5EF4-FFF2-40B4-BE49-F238E27FC236}">
                <a16:creationId xmlns:a16="http://schemas.microsoft.com/office/drawing/2014/main" id="{56F394A4-1F2A-E64E-EE10-8D0B8934297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84504" y="70167"/>
            <a:ext cx="5107496" cy="67423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230B9E4-259C-C009-4524-E0866D46DBA3}"/>
              </a:ext>
            </a:extLst>
          </p:cNvPr>
          <p:cNvSpPr/>
          <p:nvPr/>
        </p:nvSpPr>
        <p:spPr>
          <a:xfrm>
            <a:off x="7135537" y="2899249"/>
            <a:ext cx="5021668" cy="39132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5117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899FE5-0827-E3AD-C4E7-B0231598BE92}"/>
              </a:ext>
            </a:extLst>
          </p:cNvPr>
          <p:cNvSpPr>
            <a:spLocks noGrp="1"/>
          </p:cNvSpPr>
          <p:nvPr>
            <p:ph type="title"/>
          </p:nvPr>
        </p:nvSpPr>
        <p:spPr/>
        <p:txBody>
          <a:bodyPr/>
          <a:lstStyle/>
          <a:p>
            <a:r>
              <a:rPr lang="en-US"/>
              <a:t>But we can do more…</a:t>
            </a:r>
          </a:p>
        </p:txBody>
      </p:sp>
      <p:sp>
        <p:nvSpPr>
          <p:cNvPr id="6" name="Text Placeholder 5">
            <a:extLst>
              <a:ext uri="{FF2B5EF4-FFF2-40B4-BE49-F238E27FC236}">
                <a16:creationId xmlns:a16="http://schemas.microsoft.com/office/drawing/2014/main" id="{A87BCB45-2892-D068-4EB8-A1D3FE023399}"/>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0B68DC46-AA7C-D390-00CC-2AF5D3BA1B5F}"/>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136047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a:t>How we got here: Customer feedback</a:t>
            </a:r>
          </a:p>
        </p:txBody>
      </p:sp>
      <p:sp>
        <p:nvSpPr>
          <p:cNvPr id="4" name="Footer Placeholder 3">
            <a:extLst>
              <a:ext uri="{FF2B5EF4-FFF2-40B4-BE49-F238E27FC236}">
                <a16:creationId xmlns:a16="http://schemas.microsoft.com/office/drawing/2014/main" id="{1E8C4C0C-EC43-4A73-A006-89362A512DE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2" name="Group 11">
            <a:extLst>
              <a:ext uri="{FF2B5EF4-FFF2-40B4-BE49-F238E27FC236}">
                <a16:creationId xmlns:a16="http://schemas.microsoft.com/office/drawing/2014/main" id="{DEDD55DA-9FD5-DD7C-6B79-65E1B515431B}"/>
              </a:ext>
            </a:extLst>
          </p:cNvPr>
          <p:cNvGrpSpPr/>
          <p:nvPr/>
        </p:nvGrpSpPr>
        <p:grpSpPr>
          <a:xfrm>
            <a:off x="838200" y="1829614"/>
            <a:ext cx="10515600" cy="1244702"/>
            <a:chOff x="838200" y="1829614"/>
            <a:chExt cx="10515600" cy="1244702"/>
          </a:xfrm>
        </p:grpSpPr>
        <p:sp>
          <p:nvSpPr>
            <p:cNvPr id="6" name="Rectangle: Rounded Corners 5">
              <a:extLst>
                <a:ext uri="{FF2B5EF4-FFF2-40B4-BE49-F238E27FC236}">
                  <a16:creationId xmlns:a16="http://schemas.microsoft.com/office/drawing/2014/main" id="{76BEAF8D-1FE0-9D3A-5C97-10F4337A5310}"/>
                </a:ext>
              </a:extLst>
            </p:cNvPr>
            <p:cNvSpPr/>
            <p:nvPr/>
          </p:nvSpPr>
          <p:spPr>
            <a:xfrm>
              <a:off x="838200" y="1829614"/>
              <a:ext cx="10515600" cy="1244702"/>
            </a:xfrm>
            <a:prstGeom prst="roundRect">
              <a:avLst>
                <a:gd name="adj" fmla="val 10000"/>
              </a:avLst>
            </a:prstGeom>
            <a:solidFill>
              <a:schemeClr val="bg1">
                <a:lumMod val="20000"/>
                <a:lumOff val="80000"/>
              </a:schemeClr>
            </a:solidFill>
            <a:ln w="19050">
              <a:solidFill>
                <a:schemeClr val="bg1"/>
              </a:solidFill>
            </a:ln>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hueOff val="0"/>
                    <a:satOff val="0"/>
                    <a:lumOff val="0"/>
                    <a:alphaOff val="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Freeform: Shape 6">
              <a:extLst>
                <a:ext uri="{FF2B5EF4-FFF2-40B4-BE49-F238E27FC236}">
                  <a16:creationId xmlns:a16="http://schemas.microsoft.com/office/drawing/2014/main" id="{A3755DB7-273F-95FF-1AED-1E640D36B528}"/>
                </a:ext>
              </a:extLst>
            </p:cNvPr>
            <p:cNvSpPr/>
            <p:nvPr/>
          </p:nvSpPr>
          <p:spPr>
            <a:xfrm>
              <a:off x="2275832" y="1874578"/>
              <a:ext cx="8878452" cy="1154774"/>
            </a:xfrm>
            <a:custGeom>
              <a:avLst/>
              <a:gdLst>
                <a:gd name="connsiteX0" fmla="*/ 0 w 9077968"/>
                <a:gd name="connsiteY0" fmla="*/ 0 h 1244702"/>
                <a:gd name="connsiteX1" fmla="*/ 9077968 w 9077968"/>
                <a:gd name="connsiteY1" fmla="*/ 0 h 1244702"/>
                <a:gd name="connsiteX2" fmla="*/ 9077968 w 9077968"/>
                <a:gd name="connsiteY2" fmla="*/ 1244702 h 1244702"/>
                <a:gd name="connsiteX3" fmla="*/ 0 w 9077968"/>
                <a:gd name="connsiteY3" fmla="*/ 1244702 h 1244702"/>
                <a:gd name="connsiteX4" fmla="*/ 0 w 9077968"/>
                <a:gd name="connsiteY4" fmla="*/ 0 h 1244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68" h="1244702">
                  <a:moveTo>
                    <a:pt x="0" y="0"/>
                  </a:moveTo>
                  <a:lnTo>
                    <a:pt x="9077968" y="0"/>
                  </a:lnTo>
                  <a:lnTo>
                    <a:pt x="9077968" y="1244702"/>
                  </a:lnTo>
                  <a:lnTo>
                    <a:pt x="0" y="1244702"/>
                  </a:lnTo>
                  <a:lnTo>
                    <a:pt x="0" y="0"/>
                  </a:lnTo>
                  <a:close/>
                </a:path>
              </a:pathLst>
            </a:custGeom>
            <a:solidFill>
              <a:schemeClr val="bg1">
                <a:lumMod val="20000"/>
                <a:lumOff val="80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1731" tIns="131731" rIns="131731" bIns="131731" numCol="1" spcCol="1270" anchor="ctr" anchorCtr="0">
              <a:noAutofit/>
            </a:bodyPr>
            <a:lstStyle/>
            <a:p>
              <a:pPr marL="0" marR="0" lvl="0" indent="0" algn="l" defTabSz="1022350" rtl="0" eaLnBrk="1" fontAlgn="auto" latinLnBrk="0" hangingPunct="1">
                <a:lnSpc>
                  <a:spcPct val="10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“It’s not just that I have too many Lego bricks to choose from, I’m not sure I’m even putting the Lego blocks together correctly</a:t>
              </a:r>
              <a:r>
                <a:rPr kumimoji="0" lang="en-US" sz="2300" b="0" i="1"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a:t>
              </a:r>
              <a:endParaRPr kumimoji="0" lang="en-US" sz="23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8" name="Graphic 7" descr="Confused person outline">
              <a:extLst>
                <a:ext uri="{FF2B5EF4-FFF2-40B4-BE49-F238E27FC236}">
                  <a16:creationId xmlns:a16="http://schemas.microsoft.com/office/drawing/2014/main" id="{9A418C01-A4E2-41C7-160F-72107BD8903E}"/>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99816" y="1994765"/>
              <a:ext cx="914400" cy="914400"/>
            </a:xfrm>
            <a:prstGeom prst="rect">
              <a:avLst/>
            </a:prstGeom>
          </p:spPr>
        </p:pic>
      </p:grpSp>
      <p:sp>
        <p:nvSpPr>
          <p:cNvPr id="18" name="Rectangle: Rounded Corners 17">
            <a:extLst>
              <a:ext uri="{FF2B5EF4-FFF2-40B4-BE49-F238E27FC236}">
                <a16:creationId xmlns:a16="http://schemas.microsoft.com/office/drawing/2014/main" id="{58540F79-20A5-52FD-F282-6F7317870D20}"/>
              </a:ext>
            </a:extLst>
          </p:cNvPr>
          <p:cNvSpPr/>
          <p:nvPr/>
        </p:nvSpPr>
        <p:spPr>
          <a:xfrm>
            <a:off x="838200" y="3194503"/>
            <a:ext cx="10515600" cy="1244702"/>
          </a:xfrm>
          <a:prstGeom prst="roundRect">
            <a:avLst>
              <a:gd name="adj" fmla="val 10000"/>
            </a:avLst>
          </a:prstGeom>
          <a:solidFill>
            <a:schemeClr val="bg1">
              <a:lumMod val="20000"/>
              <a:lumOff val="80000"/>
            </a:schemeClr>
          </a:solidFill>
          <a:ln w="19050">
            <a:solidFill>
              <a:schemeClr val="bg1"/>
            </a:solidFill>
          </a:ln>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hueOff val="0"/>
                  <a:satOff val="0"/>
                  <a:lumOff val="0"/>
                  <a:alphaOff val="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 name="Freeform: Shape 18">
            <a:extLst>
              <a:ext uri="{FF2B5EF4-FFF2-40B4-BE49-F238E27FC236}">
                <a16:creationId xmlns:a16="http://schemas.microsoft.com/office/drawing/2014/main" id="{1054733F-A89F-6C4C-9A25-0BBF073313AA}"/>
              </a:ext>
            </a:extLst>
          </p:cNvPr>
          <p:cNvSpPr/>
          <p:nvPr/>
        </p:nvSpPr>
        <p:spPr>
          <a:xfrm>
            <a:off x="2275832" y="3239467"/>
            <a:ext cx="8878452" cy="1154774"/>
          </a:xfrm>
          <a:custGeom>
            <a:avLst/>
            <a:gdLst>
              <a:gd name="connsiteX0" fmla="*/ 0 w 9077968"/>
              <a:gd name="connsiteY0" fmla="*/ 0 h 1244702"/>
              <a:gd name="connsiteX1" fmla="*/ 9077968 w 9077968"/>
              <a:gd name="connsiteY1" fmla="*/ 0 h 1244702"/>
              <a:gd name="connsiteX2" fmla="*/ 9077968 w 9077968"/>
              <a:gd name="connsiteY2" fmla="*/ 1244702 h 1244702"/>
              <a:gd name="connsiteX3" fmla="*/ 0 w 9077968"/>
              <a:gd name="connsiteY3" fmla="*/ 1244702 h 1244702"/>
              <a:gd name="connsiteX4" fmla="*/ 0 w 9077968"/>
              <a:gd name="connsiteY4" fmla="*/ 0 h 1244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68" h="1244702">
                <a:moveTo>
                  <a:pt x="0" y="0"/>
                </a:moveTo>
                <a:lnTo>
                  <a:pt x="9077968" y="0"/>
                </a:lnTo>
                <a:lnTo>
                  <a:pt x="9077968" y="1244702"/>
                </a:lnTo>
                <a:lnTo>
                  <a:pt x="0" y="1244702"/>
                </a:lnTo>
                <a:lnTo>
                  <a:pt x="0" y="0"/>
                </a:lnTo>
                <a:close/>
              </a:path>
            </a:pathLst>
          </a:custGeom>
          <a:solidFill>
            <a:schemeClr val="bg1">
              <a:lumMod val="20000"/>
              <a:lumOff val="80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1731" tIns="131731" rIns="131731" bIns="131731" numCol="1" spcCol="1270" anchor="ctr" anchorCtr="0">
            <a:noAutofit/>
          </a:bodyPr>
          <a:lstStyle/>
          <a:p>
            <a:pPr marL="0" marR="0" lvl="0" indent="0" algn="l" defTabSz="1022350" rtl="0" eaLnBrk="1" fontAlgn="auto" latinLnBrk="0" hangingPunct="1">
              <a:lnSpc>
                <a:spcPct val="10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“Every developer on my team now needs to be an expert in networking, containers, telemetry systems, etc. It never used to be that way and it slows down everything we do.</a:t>
            </a:r>
            <a:r>
              <a:rPr kumimoji="0" lang="en-US" sz="2300" b="0" i="1"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a:t>
            </a:r>
            <a:endParaRPr kumimoji="0" lang="en-US" sz="23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Rounded Corners 21">
            <a:extLst>
              <a:ext uri="{FF2B5EF4-FFF2-40B4-BE49-F238E27FC236}">
                <a16:creationId xmlns:a16="http://schemas.microsoft.com/office/drawing/2014/main" id="{A2B66BFB-4BAF-D104-CE78-9C24EFFC6E60}"/>
              </a:ext>
            </a:extLst>
          </p:cNvPr>
          <p:cNvSpPr/>
          <p:nvPr/>
        </p:nvSpPr>
        <p:spPr>
          <a:xfrm>
            <a:off x="838200" y="4550181"/>
            <a:ext cx="10515600" cy="1244702"/>
          </a:xfrm>
          <a:prstGeom prst="roundRect">
            <a:avLst>
              <a:gd name="adj" fmla="val 10000"/>
            </a:avLst>
          </a:prstGeom>
          <a:solidFill>
            <a:schemeClr val="bg1">
              <a:lumMod val="20000"/>
              <a:lumOff val="80000"/>
            </a:schemeClr>
          </a:solidFill>
          <a:ln w="19050">
            <a:solidFill>
              <a:schemeClr val="bg1"/>
            </a:solidFill>
          </a:ln>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hueOff val="0"/>
                  <a:satOff val="0"/>
                  <a:lumOff val="0"/>
                  <a:alphaOff val="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Shape 22">
            <a:extLst>
              <a:ext uri="{FF2B5EF4-FFF2-40B4-BE49-F238E27FC236}">
                <a16:creationId xmlns:a16="http://schemas.microsoft.com/office/drawing/2014/main" id="{7E1526E3-AA91-0ECE-449A-0478FFD21605}"/>
              </a:ext>
            </a:extLst>
          </p:cNvPr>
          <p:cNvSpPr/>
          <p:nvPr/>
        </p:nvSpPr>
        <p:spPr>
          <a:xfrm>
            <a:off x="2275832" y="4604356"/>
            <a:ext cx="8878452" cy="1154774"/>
          </a:xfrm>
          <a:custGeom>
            <a:avLst/>
            <a:gdLst>
              <a:gd name="connsiteX0" fmla="*/ 0 w 9077968"/>
              <a:gd name="connsiteY0" fmla="*/ 0 h 1244702"/>
              <a:gd name="connsiteX1" fmla="*/ 9077968 w 9077968"/>
              <a:gd name="connsiteY1" fmla="*/ 0 h 1244702"/>
              <a:gd name="connsiteX2" fmla="*/ 9077968 w 9077968"/>
              <a:gd name="connsiteY2" fmla="*/ 1244702 h 1244702"/>
              <a:gd name="connsiteX3" fmla="*/ 0 w 9077968"/>
              <a:gd name="connsiteY3" fmla="*/ 1244702 h 1244702"/>
              <a:gd name="connsiteX4" fmla="*/ 0 w 9077968"/>
              <a:gd name="connsiteY4" fmla="*/ 0 h 1244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7968" h="1244702">
                <a:moveTo>
                  <a:pt x="0" y="0"/>
                </a:moveTo>
                <a:lnTo>
                  <a:pt x="9077968" y="0"/>
                </a:lnTo>
                <a:lnTo>
                  <a:pt x="9077968" y="1244702"/>
                </a:lnTo>
                <a:lnTo>
                  <a:pt x="0" y="1244702"/>
                </a:lnTo>
                <a:lnTo>
                  <a:pt x="0" y="0"/>
                </a:lnTo>
                <a:close/>
              </a:path>
            </a:pathLst>
          </a:custGeom>
          <a:solidFill>
            <a:schemeClr val="bg1">
              <a:lumMod val="20000"/>
              <a:lumOff val="80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1731" tIns="131731" rIns="131731" bIns="131731" numCol="1" spcCol="1270" anchor="ctr" anchorCtr="0">
            <a:noAutofit/>
          </a:bodyPr>
          <a:lstStyle/>
          <a:p>
            <a:pPr marL="0" marR="0" lvl="0" indent="0" algn="l" defTabSz="1022350" rtl="0" eaLnBrk="1" fontAlgn="auto" latinLnBrk="0" hangingPunct="1">
              <a:lnSpc>
                <a:spcPct val="10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“Nothing works together by default.</a:t>
            </a:r>
            <a:r>
              <a:rPr kumimoji="0" lang="en-US" sz="2300" b="0" i="1"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a:t>
            </a:r>
            <a:endParaRPr kumimoji="0" lang="en-US" sz="2300" b="0" i="0" u="none" strike="noStrike" kern="120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5" name="Graphic 24" descr="Open book outline">
            <a:extLst>
              <a:ext uri="{FF2B5EF4-FFF2-40B4-BE49-F238E27FC236}">
                <a16:creationId xmlns:a16="http://schemas.microsoft.com/office/drawing/2014/main" id="{1380A25C-EE0F-C8C1-791D-FFCA08DF19F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00258" y="3429000"/>
            <a:ext cx="914400" cy="914400"/>
          </a:xfrm>
          <a:prstGeom prst="rect">
            <a:avLst/>
          </a:prstGeom>
        </p:spPr>
      </p:pic>
      <p:sp>
        <p:nvSpPr>
          <p:cNvPr id="26" name="Freeform 13" descr="Icon of a cloud">
            <a:extLst>
              <a:ext uri="{FF2B5EF4-FFF2-40B4-BE49-F238E27FC236}">
                <a16:creationId xmlns:a16="http://schemas.microsoft.com/office/drawing/2014/main" id="{DB15CB55-CADB-1703-2B2B-B4FF995E6E92}"/>
              </a:ext>
            </a:extLst>
          </p:cNvPr>
          <p:cNvSpPr>
            <a:spLocks/>
          </p:cNvSpPr>
          <p:nvPr/>
        </p:nvSpPr>
        <p:spPr bwMode="auto">
          <a:xfrm>
            <a:off x="1099816" y="4922595"/>
            <a:ext cx="910397" cy="518296"/>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666673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2F1CB-80B0-0F4D-95B7-5F481580BCA4}"/>
              </a:ext>
            </a:extLst>
          </p:cNvPr>
          <p:cNvSpPr>
            <a:spLocks noGrp="1"/>
          </p:cNvSpPr>
          <p:nvPr>
            <p:ph type="title"/>
          </p:nvPr>
        </p:nvSpPr>
        <p:spPr/>
        <p:txBody>
          <a:bodyPr/>
          <a:lstStyle/>
          <a:p>
            <a:r>
              <a:rPr lang="en-US"/>
              <a:t>How we got here: 1</a:t>
            </a:r>
            <a:r>
              <a:rPr lang="en-US" baseline="30000"/>
              <a:t>st</a:t>
            </a:r>
            <a:r>
              <a:rPr lang="en-US"/>
              <a:t> Party</a:t>
            </a:r>
          </a:p>
        </p:txBody>
      </p:sp>
      <p:sp>
        <p:nvSpPr>
          <p:cNvPr id="6" name="Text Placeholder 5">
            <a:extLst>
              <a:ext uri="{FF2B5EF4-FFF2-40B4-BE49-F238E27FC236}">
                <a16:creationId xmlns:a16="http://schemas.microsoft.com/office/drawing/2014/main" id="{CEBE7F8A-E14D-C7C6-D65F-B84F8C3CFC10}"/>
              </a:ext>
            </a:extLst>
          </p:cNvPr>
          <p:cNvSpPr>
            <a:spLocks noGrp="1"/>
          </p:cNvSpPr>
          <p:nvPr>
            <p:ph type="body" idx="1"/>
          </p:nvPr>
        </p:nvSpPr>
        <p:spPr>
          <a:xfrm>
            <a:off x="839788" y="2249560"/>
            <a:ext cx="5157787" cy="823912"/>
          </a:xfrm>
        </p:spPr>
        <p:txBody>
          <a:bodyPr>
            <a:normAutofit/>
          </a:bodyPr>
          <a:lstStyle/>
          <a:p>
            <a:r>
              <a:rPr lang="en-US">
                <a:solidFill>
                  <a:schemeClr val="bg1">
                    <a:lumMod val="40000"/>
                    <a:lumOff val="60000"/>
                  </a:schemeClr>
                </a:solidFill>
              </a:rPr>
              <a:t>Libraries filling gaps or enhancing our existing libraries</a:t>
            </a:r>
          </a:p>
        </p:txBody>
      </p:sp>
      <p:sp>
        <p:nvSpPr>
          <p:cNvPr id="7" name="Content Placeholder 6">
            <a:extLst>
              <a:ext uri="{FF2B5EF4-FFF2-40B4-BE49-F238E27FC236}">
                <a16:creationId xmlns:a16="http://schemas.microsoft.com/office/drawing/2014/main" id="{F68D5E46-516D-E97C-785C-B5127F2F56FD}"/>
              </a:ext>
            </a:extLst>
          </p:cNvPr>
          <p:cNvSpPr>
            <a:spLocks noGrp="1"/>
          </p:cNvSpPr>
          <p:nvPr>
            <p:ph sz="half" idx="2"/>
          </p:nvPr>
        </p:nvSpPr>
        <p:spPr>
          <a:xfrm>
            <a:off x="839788" y="3235075"/>
            <a:ext cx="5157787" cy="3020674"/>
          </a:xfrm>
        </p:spPr>
        <p:txBody>
          <a:bodyPr>
            <a:normAutofit/>
          </a:bodyPr>
          <a:lstStyle/>
          <a:p>
            <a:r>
              <a:rPr lang="en-US" sz="2000" dirty="0"/>
              <a:t>Libraries like log redaction and resiliency</a:t>
            </a:r>
            <a:br>
              <a:rPr lang="en-US" sz="2000" dirty="0"/>
            </a:br>
            <a:endParaRPr lang="en-US" sz="2000" dirty="0"/>
          </a:p>
          <a:p>
            <a:r>
              <a:rPr lang="en-US" sz="2000" dirty="0"/>
              <a:t>These all became candidates to ship publicly, and we are shipping some of them with .NET 8</a:t>
            </a:r>
          </a:p>
        </p:txBody>
      </p:sp>
      <p:sp>
        <p:nvSpPr>
          <p:cNvPr id="8" name="Text Placeholder 7">
            <a:extLst>
              <a:ext uri="{FF2B5EF4-FFF2-40B4-BE49-F238E27FC236}">
                <a16:creationId xmlns:a16="http://schemas.microsoft.com/office/drawing/2014/main" id="{FAD956AB-7BC9-6692-27D4-7CEC1328F2DB}"/>
              </a:ext>
            </a:extLst>
          </p:cNvPr>
          <p:cNvSpPr>
            <a:spLocks noGrp="1"/>
          </p:cNvSpPr>
          <p:nvPr>
            <p:ph type="body" sz="quarter" idx="3"/>
          </p:nvPr>
        </p:nvSpPr>
        <p:spPr>
          <a:xfrm>
            <a:off x="6172200" y="2249560"/>
            <a:ext cx="5183188" cy="823912"/>
          </a:xfrm>
        </p:spPr>
        <p:txBody>
          <a:bodyPr>
            <a:normAutofit/>
          </a:bodyPr>
          <a:lstStyle/>
          <a:p>
            <a:r>
              <a:rPr lang="en-US">
                <a:solidFill>
                  <a:schemeClr val="bg1">
                    <a:lumMod val="40000"/>
                    <a:lumOff val="60000"/>
                  </a:schemeClr>
                </a:solidFill>
              </a:rPr>
              <a:t>Wrapper libraries that took a dependency and shimmed it</a:t>
            </a:r>
          </a:p>
        </p:txBody>
      </p:sp>
      <p:sp>
        <p:nvSpPr>
          <p:cNvPr id="9" name="Content Placeholder 8">
            <a:extLst>
              <a:ext uri="{FF2B5EF4-FFF2-40B4-BE49-F238E27FC236}">
                <a16:creationId xmlns:a16="http://schemas.microsoft.com/office/drawing/2014/main" id="{2C251239-596F-7FD7-F152-128128879B39}"/>
              </a:ext>
            </a:extLst>
          </p:cNvPr>
          <p:cNvSpPr>
            <a:spLocks noGrp="1"/>
          </p:cNvSpPr>
          <p:nvPr>
            <p:ph sz="quarter" idx="4"/>
          </p:nvPr>
        </p:nvSpPr>
        <p:spPr>
          <a:xfrm>
            <a:off x="6172200" y="3235075"/>
            <a:ext cx="5183188" cy="3020674"/>
          </a:xfrm>
        </p:spPr>
        <p:txBody>
          <a:bodyPr>
            <a:normAutofit/>
          </a:bodyPr>
          <a:lstStyle/>
          <a:p>
            <a:r>
              <a:rPr lang="en-US" sz="2000" dirty="0"/>
              <a:t>Customize a dependency or wrap it to meet the team’s needs</a:t>
            </a:r>
            <a:br>
              <a:rPr lang="en-US" sz="2000" dirty="0"/>
            </a:br>
            <a:endParaRPr lang="en-US" sz="2000" dirty="0"/>
          </a:p>
          <a:p>
            <a:r>
              <a:rPr lang="en-US" sz="2000" dirty="0"/>
              <a:t>Configure or wrap Polly, or Redis connections</a:t>
            </a:r>
            <a:br>
              <a:rPr lang="en-US" sz="2000" dirty="0"/>
            </a:br>
            <a:endParaRPr lang="en-US" sz="2000" dirty="0"/>
          </a:p>
          <a:p>
            <a:r>
              <a:rPr lang="en-US" sz="2000" dirty="0"/>
              <a:t>Integrate w/ASP.NET Core DI</a:t>
            </a:r>
          </a:p>
        </p:txBody>
      </p:sp>
      <p:sp>
        <p:nvSpPr>
          <p:cNvPr id="4" name="Footer Placeholder 3">
            <a:extLst>
              <a:ext uri="{FF2B5EF4-FFF2-40B4-BE49-F238E27FC236}">
                <a16:creationId xmlns:a16="http://schemas.microsoft.com/office/drawing/2014/main" id="{036C1596-EA03-1251-AE5A-BEF322997C1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1C3BD71A-AA7A-3600-1291-F1866F2515F5}"/>
              </a:ext>
            </a:extLst>
          </p:cNvPr>
          <p:cNvSpPr txBox="1"/>
          <p:nvPr/>
        </p:nvSpPr>
        <p:spPr>
          <a:xfrm>
            <a:off x="836612" y="1446157"/>
            <a:ext cx="105156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After evaluating large amounts of internal libraries written to help teams build services with millions of active users, we observed that these libraries fell into 2 broad categories:</a:t>
            </a:r>
          </a:p>
        </p:txBody>
      </p:sp>
      <p:cxnSp>
        <p:nvCxnSpPr>
          <p:cNvPr id="12" name="Straight Connector 11">
            <a:extLst>
              <a:ext uri="{FF2B5EF4-FFF2-40B4-BE49-F238E27FC236}">
                <a16:creationId xmlns:a16="http://schemas.microsoft.com/office/drawing/2014/main" id="{E4928D4B-DC39-780A-31BC-259502E7A406}"/>
              </a:ext>
            </a:extLst>
          </p:cNvPr>
          <p:cNvCxnSpPr>
            <a:cxnSpLocks/>
          </p:cNvCxnSpPr>
          <p:nvPr/>
        </p:nvCxnSpPr>
        <p:spPr>
          <a:xfrm>
            <a:off x="6013862" y="2249560"/>
            <a:ext cx="0" cy="3355503"/>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F1AEBCB-B575-021E-9159-45D7873252A1}"/>
              </a:ext>
            </a:extLst>
          </p:cNvPr>
          <p:cNvCxnSpPr>
            <a:cxnSpLocks/>
          </p:cNvCxnSpPr>
          <p:nvPr/>
        </p:nvCxnSpPr>
        <p:spPr>
          <a:xfrm flipH="1">
            <a:off x="836612" y="3144317"/>
            <a:ext cx="10515600" cy="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025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A2290DB-951F-8AAA-CF24-85AC71BA9ED2}"/>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324040" y="1432559"/>
            <a:ext cx="7276199" cy="2377082"/>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4D9014C8-1358-5413-EEB1-6B6B58FE8F78}"/>
              </a:ext>
            </a:extLst>
          </p:cNvPr>
          <p:cNvSpPr>
            <a:spLocks noGrp="1"/>
          </p:cNvSpPr>
          <p:nvPr>
            <p:ph type="title"/>
          </p:nvPr>
        </p:nvSpPr>
        <p:spPr/>
        <p:txBody>
          <a:bodyPr/>
          <a:lstStyle/>
          <a:p>
            <a:r>
              <a:rPr lang="en-US"/>
              <a:t>How we got here: Experiments</a:t>
            </a:r>
          </a:p>
        </p:txBody>
      </p:sp>
      <p:sp>
        <p:nvSpPr>
          <p:cNvPr id="10" name="Text Placeholder 9">
            <a:extLst>
              <a:ext uri="{FF2B5EF4-FFF2-40B4-BE49-F238E27FC236}">
                <a16:creationId xmlns:a16="http://schemas.microsoft.com/office/drawing/2014/main" id="{63F72817-0D7F-4678-995E-18A995E94040}"/>
              </a:ext>
            </a:extLst>
          </p:cNvPr>
          <p:cNvSpPr>
            <a:spLocks noGrp="1"/>
          </p:cNvSpPr>
          <p:nvPr>
            <p:ph idx="1"/>
          </p:nvPr>
        </p:nvSpPr>
        <p:spPr/>
        <p:txBody>
          <a:bodyPr>
            <a:normAutofit/>
          </a:bodyPr>
          <a:lstStyle/>
          <a:p>
            <a:pPr marL="0" indent="0">
              <a:lnSpc>
                <a:spcPct val="120000"/>
              </a:lnSpc>
              <a:buNone/>
            </a:pPr>
            <a:r>
              <a:rPr lang="en-US" sz="2400" dirty="0">
                <a:solidFill>
                  <a:schemeClr val="tx2"/>
                </a:solidFill>
              </a:rPr>
              <a:t>Project Tye</a:t>
            </a:r>
          </a:p>
          <a:p>
            <a:pPr>
              <a:lnSpc>
                <a:spcPct val="120000"/>
              </a:lnSpc>
            </a:pPr>
            <a:r>
              <a:rPr lang="en-US" sz="1800" b="1" dirty="0"/>
              <a:t>Goal</a:t>
            </a:r>
            <a:r>
              <a:rPr lang="en-US" sz="1800" dirty="0"/>
              <a:t>: </a:t>
            </a:r>
            <a:br>
              <a:rPr lang="en-US" sz="1100" dirty="0"/>
            </a:br>
            <a:r>
              <a:rPr lang="en-US" sz="1400" dirty="0"/>
              <a:t>Make building and deploying .NET cloud apps running on </a:t>
            </a:r>
            <a:br>
              <a:rPr lang="en-US" sz="1400" dirty="0"/>
            </a:br>
            <a:r>
              <a:rPr lang="en-US" sz="1400" dirty="0"/>
              <a:t>Kubernetes trivial.</a:t>
            </a:r>
          </a:p>
          <a:p>
            <a:pPr>
              <a:lnSpc>
                <a:spcPct val="120000"/>
              </a:lnSpc>
            </a:pPr>
            <a:r>
              <a:rPr lang="en-US" sz="1600" b="1" dirty="0">
                <a:latin typeface="Open Sans" panose="020B0606030504020204" pitchFamily="34" charset="0"/>
                <a:ea typeface="Open Sans" panose="020B0606030504020204" pitchFamily="34" charset="0"/>
                <a:cs typeface="Open Sans" panose="020B0606030504020204" pitchFamily="34" charset="0"/>
              </a:rPr>
              <a:t>Customer Experience</a:t>
            </a:r>
            <a:r>
              <a:rPr lang="en-US" sz="1600" dirty="0">
                <a:latin typeface="Open Sans" panose="020B0606030504020204" pitchFamily="34" charset="0"/>
                <a:ea typeface="Open Sans" panose="020B0606030504020204" pitchFamily="34" charset="0"/>
                <a:cs typeface="Open Sans" panose="020B0606030504020204" pitchFamily="34" charset="0"/>
              </a:rPr>
              <a:t>: </a:t>
            </a:r>
          </a:p>
          <a:p>
            <a:pPr marL="742950" lvl="1" indent="-285750">
              <a:lnSpc>
                <a:spcPct val="120000"/>
              </a:lnSpc>
            </a:pPr>
            <a:r>
              <a:rPr lang="en-US" sz="1000" dirty="0">
                <a:latin typeface="Open Sans" panose="020B0606030504020204" pitchFamily="34" charset="0"/>
                <a:ea typeface="Open Sans" panose="020B0606030504020204" pitchFamily="34" charset="0"/>
                <a:cs typeface="Open Sans" panose="020B0606030504020204" pitchFamily="34" charset="0"/>
              </a:rPr>
              <a:t>YAML file to describe solution/topology</a:t>
            </a:r>
          </a:p>
          <a:p>
            <a:pPr marL="742950" lvl="1" indent="-285750">
              <a:lnSpc>
                <a:spcPct val="120000"/>
              </a:lnSpc>
            </a:pPr>
            <a:r>
              <a:rPr lang="en-US" sz="1000" dirty="0">
                <a:latin typeface="Open Sans" panose="020B0606030504020204" pitchFamily="34" charset="0"/>
                <a:ea typeface="Open Sans" panose="020B0606030504020204" pitchFamily="34" charset="0"/>
                <a:cs typeface="Open Sans" panose="020B0606030504020204" pitchFamily="34" charset="0"/>
              </a:rPr>
              <a:t>Tye could run external container dependencies (Redis, Postgres)</a:t>
            </a:r>
          </a:p>
          <a:p>
            <a:pPr marL="742950" lvl="1" indent="-285750">
              <a:lnSpc>
                <a:spcPct val="120000"/>
              </a:lnSpc>
            </a:pPr>
            <a:r>
              <a:rPr lang="en-US" sz="1000" dirty="0">
                <a:latin typeface="Open Sans" panose="020B0606030504020204" pitchFamily="34" charset="0"/>
                <a:ea typeface="Open Sans" panose="020B0606030504020204" pitchFamily="34" charset="0"/>
                <a:cs typeface="Open Sans" panose="020B0606030504020204" pitchFamily="34" charset="0"/>
              </a:rPr>
              <a:t>Developer dashboard</a:t>
            </a:r>
          </a:p>
          <a:p>
            <a:pPr marL="742950" lvl="1" indent="-285750">
              <a:lnSpc>
                <a:spcPct val="120000"/>
              </a:lnSpc>
            </a:pPr>
            <a:r>
              <a:rPr lang="en-US" sz="1000" dirty="0">
                <a:latin typeface="Open Sans" panose="020B0606030504020204" pitchFamily="34" charset="0"/>
                <a:ea typeface="Open Sans" panose="020B0606030504020204" pitchFamily="34" charset="0"/>
                <a:cs typeface="Open Sans" panose="020B0606030504020204" pitchFamily="34" charset="0"/>
              </a:rPr>
              <a:t>Run as containers or processes</a:t>
            </a:r>
          </a:p>
          <a:p>
            <a:pPr marL="742950" lvl="1" indent="-285750">
              <a:lnSpc>
                <a:spcPct val="120000"/>
              </a:lnSpc>
            </a:pPr>
            <a:r>
              <a:rPr lang="en-US" sz="1000" dirty="0">
                <a:latin typeface="Open Sans" panose="020B0606030504020204" pitchFamily="34" charset="0"/>
                <a:ea typeface="Open Sans" panose="020B0606030504020204" pitchFamily="34" charset="0"/>
                <a:cs typeface="Open Sans" panose="020B0606030504020204" pitchFamily="34" charset="0"/>
              </a:rPr>
              <a:t>Deploy directly to K8S via a temporary manifest</a:t>
            </a:r>
            <a:endParaRPr lang="en-US" sz="1000" dirty="0"/>
          </a:p>
          <a:p>
            <a:pPr marL="285750" indent="-285750">
              <a:lnSpc>
                <a:spcPct val="120000"/>
              </a:lnSpc>
            </a:pPr>
            <a:r>
              <a:rPr lang="en-US" sz="1450" b="1" dirty="0">
                <a:latin typeface="Open Sans" panose="020B0606030504020204" pitchFamily="34" charset="0"/>
                <a:ea typeface="Open Sans" panose="020B0606030504020204" pitchFamily="34" charset="0"/>
                <a:cs typeface="Open Sans" panose="020B0606030504020204" pitchFamily="34" charset="0"/>
              </a:rPr>
              <a:t>Reaction</a:t>
            </a:r>
            <a:r>
              <a:rPr lang="en-US" sz="1450" dirty="0">
                <a:latin typeface="Open Sans" panose="020B0606030504020204" pitchFamily="34" charset="0"/>
                <a:ea typeface="Open Sans" panose="020B0606030504020204" pitchFamily="34" charset="0"/>
                <a:cs typeface="Open Sans" panose="020B0606030504020204" pitchFamily="34" charset="0"/>
              </a:rPr>
              <a:t>: </a:t>
            </a:r>
            <a:br>
              <a:rPr lang="en-US" sz="1400" dirty="0">
                <a:latin typeface="Open Sans" panose="020B0606030504020204" pitchFamily="34" charset="0"/>
                <a:ea typeface="Open Sans" panose="020B0606030504020204" pitchFamily="34" charset="0"/>
                <a:cs typeface="Open Sans" panose="020B0606030504020204" pitchFamily="34" charset="0"/>
              </a:rPr>
            </a:br>
            <a:r>
              <a:rPr lang="en-US" sz="1400" dirty="0">
                <a:latin typeface="Open Sans" panose="020B0606030504020204" pitchFamily="34" charset="0"/>
                <a:ea typeface="Open Sans" panose="020B0606030504020204" pitchFamily="34" charset="0"/>
                <a:cs typeface="Open Sans" panose="020B0606030504020204" pitchFamily="34" charset="0"/>
              </a:rPr>
              <a:t>People loved the developer experience – orchestration, </a:t>
            </a:r>
            <a:br>
              <a:rPr lang="en-US" sz="1400" dirty="0">
                <a:latin typeface="Open Sans" panose="020B0606030504020204" pitchFamily="34" charset="0"/>
                <a:ea typeface="Open Sans" panose="020B0606030504020204" pitchFamily="34" charset="0"/>
                <a:cs typeface="Open Sans" panose="020B0606030504020204" pitchFamily="34" charset="0"/>
              </a:rPr>
            </a:br>
            <a:r>
              <a:rPr lang="en-US" sz="1400" dirty="0">
                <a:latin typeface="Open Sans" panose="020B0606030504020204" pitchFamily="34" charset="0"/>
                <a:ea typeface="Open Sans" panose="020B0606030504020204" pitchFamily="34" charset="0"/>
                <a:cs typeface="Open Sans" panose="020B0606030504020204" pitchFamily="34" charset="0"/>
              </a:rPr>
              <a:t>containerization, the dashboard – </a:t>
            </a:r>
            <a:br>
              <a:rPr lang="en-US" sz="1400" dirty="0">
                <a:latin typeface="Open Sans" panose="020B0606030504020204" pitchFamily="34" charset="0"/>
                <a:ea typeface="Open Sans" panose="020B0606030504020204" pitchFamily="34" charset="0"/>
                <a:cs typeface="Open Sans" panose="020B0606030504020204" pitchFamily="34" charset="0"/>
              </a:rPr>
            </a:br>
            <a:r>
              <a:rPr lang="en-US" sz="1400" dirty="0">
                <a:latin typeface="Open Sans" panose="020B0606030504020204" pitchFamily="34" charset="0"/>
                <a:ea typeface="Open Sans" panose="020B0606030504020204" pitchFamily="34" charset="0"/>
                <a:cs typeface="Open Sans" panose="020B0606030504020204" pitchFamily="34" charset="0"/>
              </a:rPr>
              <a:t>but saw no real value in the K8S deployment part. </a:t>
            </a:r>
          </a:p>
          <a:p>
            <a:pPr marL="457200" lvl="1" indent="0">
              <a:lnSpc>
                <a:spcPct val="120000"/>
              </a:lnSpc>
              <a:buNone/>
            </a:pPr>
            <a:endParaRPr lang="en-US" sz="1000" dirty="0">
              <a:latin typeface="Open Sans" panose="020B0606030504020204" pitchFamily="34" charset="0"/>
              <a:ea typeface="Open Sans" panose="020B0606030504020204" pitchFamily="34" charset="0"/>
              <a:cs typeface="Open Sans" panose="020B0606030504020204" pitchFamily="34" charset="0"/>
            </a:endParaRPr>
          </a:p>
          <a:p>
            <a:pPr>
              <a:lnSpc>
                <a:spcPct val="120000"/>
              </a:lnSpc>
            </a:pPr>
            <a:endParaRPr lang="en-US" sz="1400" dirty="0"/>
          </a:p>
          <a:p>
            <a:pPr>
              <a:lnSpc>
                <a:spcPct val="120000"/>
              </a:lnSpc>
            </a:pPr>
            <a:endParaRPr lang="en-US" sz="1100" dirty="0"/>
          </a:p>
        </p:txBody>
      </p:sp>
      <p:sp>
        <p:nvSpPr>
          <p:cNvPr id="7" name="Footer Placeholder 6">
            <a:extLst>
              <a:ext uri="{FF2B5EF4-FFF2-40B4-BE49-F238E27FC236}">
                <a16:creationId xmlns:a16="http://schemas.microsoft.com/office/drawing/2014/main" id="{6E61C6E2-E5FE-1ADC-1DDF-4503D28D7F1A}"/>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1028" name="Picture 4">
            <a:extLst>
              <a:ext uri="{FF2B5EF4-FFF2-40B4-BE49-F238E27FC236}">
                <a16:creationId xmlns:a16="http://schemas.microsoft.com/office/drawing/2014/main" id="{5B33A21E-1EEF-853B-0392-641FAF4D885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324040" y="3871318"/>
            <a:ext cx="7965087" cy="2377081"/>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4" descr="Tye">
            <a:extLst>
              <a:ext uri="{FF2B5EF4-FFF2-40B4-BE49-F238E27FC236}">
                <a16:creationId xmlns:a16="http://schemas.microsoft.com/office/drawing/2014/main" id="{3707DFFC-33CD-9482-1C27-58FA76D4E99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320823" y="1676297"/>
            <a:ext cx="775170" cy="775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097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E2C11F8-A9A2-D20F-0DBE-F756B10A9BCA}"/>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690F274-A1DA-FCAA-6865-BCFE1B51F592}"/>
              </a:ext>
            </a:extLst>
          </p:cNvPr>
          <p:cNvSpPr txBox="1"/>
          <p:nvPr/>
        </p:nvSpPr>
        <p:spPr>
          <a:xfrm>
            <a:off x="523875" y="5317240"/>
            <a:ext cx="11210925" cy="744836"/>
          </a:xfrm>
          <a:prstGeom prst="rect">
            <a:avLst/>
          </a:prstGeom>
          <a:solidFill>
            <a:schemeClr val="accent1"/>
          </a:solidFill>
        </p:spPr>
        <p:txBody>
          <a:bodyPr vert="horz" lIns="91440" tIns="45720" rIns="91440" bIns="45720" rtlCol="0" anchor="ctr">
            <a:normAutofit/>
          </a:bodyPr>
          <a:lstStyle/>
          <a:p>
            <a:pPr algn="ctr">
              <a:lnSpc>
                <a:spcPct val="90000"/>
              </a:lnSpc>
              <a:spcBef>
                <a:spcPct val="0"/>
              </a:spcBef>
              <a:spcAft>
                <a:spcPts val="600"/>
              </a:spcAft>
            </a:pPr>
            <a:r>
              <a:rPr lang="en-US" sz="2000" b="1" dirty="0">
                <a:solidFill>
                  <a:schemeClr val="bg2"/>
                </a:solidFill>
                <a:latin typeface="Open Sans" panose="020B0606030504020204" pitchFamily="34" charset="0"/>
                <a:ea typeface="Open Sans" panose="020B0606030504020204" pitchFamily="34" charset="0"/>
                <a:cs typeface="Open Sans" panose="020B0606030504020204" pitchFamily="34" charset="0"/>
              </a:rPr>
              <a:t>Running distributed applications in your local development environment is hard</a:t>
            </a:r>
          </a:p>
        </p:txBody>
      </p:sp>
    </p:spTree>
    <p:extLst>
      <p:ext uri="{BB962C8B-B14F-4D97-AF65-F5344CB8AC3E}">
        <p14:creationId xmlns:p14="http://schemas.microsoft.com/office/powerpoint/2010/main" val="3204758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3DD1025-4A9A-1141-DBE0-0F4DE27CAF00}"/>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10" name="Graphic 9">
            <a:extLst>
              <a:ext uri="{FF2B5EF4-FFF2-40B4-BE49-F238E27FC236}">
                <a16:creationId xmlns:a16="http://schemas.microsoft.com/office/drawing/2014/main" id="{6067269B-61D3-4E2E-65DA-A888EBBBA6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20842" y="3649959"/>
            <a:ext cx="2476500" cy="2438400"/>
          </a:xfrm>
          <a:prstGeom prst="rect">
            <a:avLst/>
          </a:prstGeom>
        </p:spPr>
      </p:pic>
      <p:sp>
        <p:nvSpPr>
          <p:cNvPr id="11" name="Speech Bubble: Rectangle 10">
            <a:extLst>
              <a:ext uri="{FF2B5EF4-FFF2-40B4-BE49-F238E27FC236}">
                <a16:creationId xmlns:a16="http://schemas.microsoft.com/office/drawing/2014/main" id="{36C0EEB5-FC6D-0955-1E2D-4AA75F04ECC8}"/>
              </a:ext>
            </a:extLst>
          </p:cNvPr>
          <p:cNvSpPr/>
          <p:nvPr/>
        </p:nvSpPr>
        <p:spPr>
          <a:xfrm>
            <a:off x="6712809" y="398477"/>
            <a:ext cx="4684533" cy="1830558"/>
          </a:xfrm>
          <a:prstGeom prst="wedgeRectCallout">
            <a:avLst>
              <a:gd name="adj1" fmla="val 30933"/>
              <a:gd name="adj2" fmla="val 12238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How do I get my frontend to talk my API? What is the port? What is the URL? Does it do HTTPS?</a:t>
            </a:r>
          </a:p>
        </p:txBody>
      </p:sp>
      <p:sp>
        <p:nvSpPr>
          <p:cNvPr id="12" name="Speech Bubble: Rectangle 11">
            <a:extLst>
              <a:ext uri="{FF2B5EF4-FFF2-40B4-BE49-F238E27FC236}">
                <a16:creationId xmlns:a16="http://schemas.microsoft.com/office/drawing/2014/main" id="{0A5FE842-5F4B-D9B1-FCFA-5E6FB0CE8916}"/>
              </a:ext>
            </a:extLst>
          </p:cNvPr>
          <p:cNvSpPr/>
          <p:nvPr/>
        </p:nvSpPr>
        <p:spPr>
          <a:xfrm>
            <a:off x="5570290" y="1843142"/>
            <a:ext cx="3194308" cy="1428925"/>
          </a:xfrm>
          <a:prstGeom prst="wedgeRectCallout">
            <a:avLst>
              <a:gd name="adj1" fmla="val 68092"/>
              <a:gd name="adj2" fmla="val 1084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How do I run all the projects locally to test if the end-to-end works?</a:t>
            </a:r>
          </a:p>
        </p:txBody>
      </p:sp>
      <p:sp>
        <p:nvSpPr>
          <p:cNvPr id="15" name="Speech Bubble: Rectangle 14">
            <a:extLst>
              <a:ext uri="{FF2B5EF4-FFF2-40B4-BE49-F238E27FC236}">
                <a16:creationId xmlns:a16="http://schemas.microsoft.com/office/drawing/2014/main" id="{FEC791D6-5643-9A4C-6A44-C117AF2AEADF}"/>
              </a:ext>
            </a:extLst>
          </p:cNvPr>
          <p:cNvSpPr/>
          <p:nvPr/>
        </p:nvSpPr>
        <p:spPr>
          <a:xfrm>
            <a:off x="844292" y="3384957"/>
            <a:ext cx="3194308" cy="1428925"/>
          </a:xfrm>
          <a:prstGeom prst="wedgeRectCallout">
            <a:avLst>
              <a:gd name="adj1" fmla="val 209121"/>
              <a:gd name="adj2" fmla="val 256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How do I know what config options I need to set for production?</a:t>
            </a:r>
          </a:p>
        </p:txBody>
      </p:sp>
      <p:sp>
        <p:nvSpPr>
          <p:cNvPr id="17" name="Speech Bubble: Rectangle 16">
            <a:extLst>
              <a:ext uri="{FF2B5EF4-FFF2-40B4-BE49-F238E27FC236}">
                <a16:creationId xmlns:a16="http://schemas.microsoft.com/office/drawing/2014/main" id="{2FDEB252-98BC-2C1B-F26A-5F1B0E04B08E}"/>
              </a:ext>
            </a:extLst>
          </p:cNvPr>
          <p:cNvSpPr/>
          <p:nvPr/>
        </p:nvSpPr>
        <p:spPr>
          <a:xfrm>
            <a:off x="2623906" y="244532"/>
            <a:ext cx="3194308" cy="1428925"/>
          </a:xfrm>
          <a:prstGeom prst="wedgeRectCallout">
            <a:avLst>
              <a:gd name="adj1" fmla="val 159223"/>
              <a:gd name="adj2" fmla="val 24636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How do I setup monitoring for all my code? Logging? Console scraping? </a:t>
            </a:r>
            <a:r>
              <a:rPr lang="en-US" err="1"/>
              <a:t>OpenTelemetry</a:t>
            </a:r>
            <a:r>
              <a:rPr lang="en-US"/>
              <a:t>? APM?</a:t>
            </a:r>
          </a:p>
        </p:txBody>
      </p:sp>
      <p:sp>
        <p:nvSpPr>
          <p:cNvPr id="14" name="Speech Bubble: Rectangle 13">
            <a:extLst>
              <a:ext uri="{FF2B5EF4-FFF2-40B4-BE49-F238E27FC236}">
                <a16:creationId xmlns:a16="http://schemas.microsoft.com/office/drawing/2014/main" id="{3522FE33-B8CC-4923-436A-51FDF493753B}"/>
              </a:ext>
            </a:extLst>
          </p:cNvPr>
          <p:cNvSpPr/>
          <p:nvPr/>
        </p:nvSpPr>
        <p:spPr>
          <a:xfrm>
            <a:off x="2081868" y="1726733"/>
            <a:ext cx="3194308" cy="1428925"/>
          </a:xfrm>
          <a:prstGeom prst="wedgeRectCallout">
            <a:avLst>
              <a:gd name="adj1" fmla="val 184040"/>
              <a:gd name="adj2" fmla="val 1404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How do I run Redis locally when I am using a caching service in production?</a:t>
            </a:r>
          </a:p>
        </p:txBody>
      </p:sp>
      <p:sp>
        <p:nvSpPr>
          <p:cNvPr id="13" name="Speech Bubble: Rectangle 12">
            <a:extLst>
              <a:ext uri="{FF2B5EF4-FFF2-40B4-BE49-F238E27FC236}">
                <a16:creationId xmlns:a16="http://schemas.microsoft.com/office/drawing/2014/main" id="{C3600235-FA17-21E2-1868-FA9C2AF7F646}"/>
              </a:ext>
            </a:extLst>
          </p:cNvPr>
          <p:cNvSpPr/>
          <p:nvPr/>
        </p:nvSpPr>
        <p:spPr>
          <a:xfrm>
            <a:off x="4221060" y="3484228"/>
            <a:ext cx="3194308" cy="1428925"/>
          </a:xfrm>
          <a:prstGeom prst="wedgeRectCallout">
            <a:avLst>
              <a:gd name="adj1" fmla="val 104203"/>
              <a:gd name="adj2" fmla="val 3002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How do I know that all these libraries are supposed to work together and are good in the cloud?</a:t>
            </a:r>
          </a:p>
        </p:txBody>
      </p:sp>
      <p:sp>
        <p:nvSpPr>
          <p:cNvPr id="16" name="Speech Bubble: Rectangle 15">
            <a:extLst>
              <a:ext uri="{FF2B5EF4-FFF2-40B4-BE49-F238E27FC236}">
                <a16:creationId xmlns:a16="http://schemas.microsoft.com/office/drawing/2014/main" id="{D47C21DD-0FC6-03A5-9999-1628C43A356A}"/>
              </a:ext>
            </a:extLst>
          </p:cNvPr>
          <p:cNvSpPr/>
          <p:nvPr/>
        </p:nvSpPr>
        <p:spPr>
          <a:xfrm>
            <a:off x="1444304" y="5026696"/>
            <a:ext cx="3194308" cy="1428925"/>
          </a:xfrm>
          <a:prstGeom prst="wedgeRectCallout">
            <a:avLst>
              <a:gd name="adj1" fmla="val 191131"/>
              <a:gd name="adj2" fmla="val -7828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What is the right resiliency Policy? Retries? Exponential Backoff? How many retries? Do the libraries retry as well?</a:t>
            </a:r>
          </a:p>
        </p:txBody>
      </p:sp>
      <p:sp>
        <p:nvSpPr>
          <p:cNvPr id="18" name="Speech Bubble: Rectangle 17">
            <a:extLst>
              <a:ext uri="{FF2B5EF4-FFF2-40B4-BE49-F238E27FC236}">
                <a16:creationId xmlns:a16="http://schemas.microsoft.com/office/drawing/2014/main" id="{B4F873EC-2CB9-CBA9-2B4B-7D9046775F96}"/>
              </a:ext>
            </a:extLst>
          </p:cNvPr>
          <p:cNvSpPr/>
          <p:nvPr/>
        </p:nvSpPr>
        <p:spPr>
          <a:xfrm>
            <a:off x="2901692" y="2574123"/>
            <a:ext cx="3194308" cy="1428925"/>
          </a:xfrm>
          <a:prstGeom prst="wedgeRectCallout">
            <a:avLst>
              <a:gd name="adj1" fmla="val 149782"/>
              <a:gd name="adj2" fmla="val 79025"/>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 hate it here.</a:t>
            </a:r>
          </a:p>
        </p:txBody>
      </p:sp>
    </p:spTree>
    <p:extLst>
      <p:ext uri="{BB962C8B-B14F-4D97-AF65-F5344CB8AC3E}">
        <p14:creationId xmlns:p14="http://schemas.microsoft.com/office/powerpoint/2010/main" val="250498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P spid="17" grpId="0" animBg="1"/>
      <p:bldP spid="14" grpId="0" animBg="1"/>
      <p:bldP spid="13" grpId="0" animBg="1"/>
      <p:bldP spid="16"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5DA2673-8E5B-B8A1-9905-6A77974CD57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 name="TextBox 26">
            <a:extLst>
              <a:ext uri="{FF2B5EF4-FFF2-40B4-BE49-F238E27FC236}">
                <a16:creationId xmlns:a16="http://schemas.microsoft.com/office/drawing/2014/main" id="{2B7CE18E-1F92-7511-097C-EE614EA1ACFE}"/>
              </a:ext>
            </a:extLst>
          </p:cNvPr>
          <p:cNvSpPr txBox="1"/>
          <p:nvPr/>
        </p:nvSpPr>
        <p:spPr>
          <a:xfrm>
            <a:off x="702972" y="3581110"/>
            <a:ext cx="3232597"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 is a </a:t>
            </a:r>
            <a:r>
              <a:rPr kumimoji="0" lang="en-US" sz="1600" b="1"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stack</a:t>
            </a: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for building </a:t>
            </a:r>
            <a:r>
              <a:rPr kumimoji="0" lang="en-US" sz="1600" b="1"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resilient</a:t>
            </a: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600" b="1"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observable</a:t>
            </a: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and </a:t>
            </a:r>
            <a:r>
              <a:rPr kumimoji="0" lang="en-US" sz="1600" b="1"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configurable</a:t>
            </a: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cloud-native applications with .NET</a:t>
            </a:r>
          </a:p>
        </p:txBody>
      </p:sp>
      <p:sp>
        <p:nvSpPr>
          <p:cNvPr id="29" name="TextBox 28">
            <a:extLst>
              <a:ext uri="{FF2B5EF4-FFF2-40B4-BE49-F238E27FC236}">
                <a16:creationId xmlns:a16="http://schemas.microsoft.com/office/drawing/2014/main" id="{8055633E-02D3-6EA7-8964-6142EE411275}"/>
              </a:ext>
            </a:extLst>
          </p:cNvPr>
          <p:cNvSpPr txBox="1"/>
          <p:nvPr/>
        </p:nvSpPr>
        <p:spPr>
          <a:xfrm>
            <a:off x="4455406" y="3581110"/>
            <a:ext cx="3232597" cy="181588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 includes a curated set of components enhanced for cloud-native fundamentals including </a:t>
            </a:r>
            <a:r>
              <a:rPr kumimoji="0" lang="en-US" sz="1600" b="1"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Telemetry</a:t>
            </a: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600" b="1"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Resilience</a:t>
            </a: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600" b="1"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Configuration</a:t>
            </a: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600" b="1"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Health</a:t>
            </a:r>
            <a:r>
              <a:rPr kumimoji="0" lang="en-US" sz="16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600" b="1"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Checks</a:t>
            </a: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and </a:t>
            </a:r>
            <a:r>
              <a:rPr kumimoji="0" lang="en-US" sz="1600" b="1"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Composition</a:t>
            </a:r>
            <a:endPar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0" name="Oval 29">
            <a:extLst>
              <a:ext uri="{FF2B5EF4-FFF2-40B4-BE49-F238E27FC236}">
                <a16:creationId xmlns:a16="http://schemas.microsoft.com/office/drawing/2014/main" id="{4DD3D270-BAEA-B240-BCC4-14CEA6499B56}"/>
              </a:ext>
            </a:extLst>
          </p:cNvPr>
          <p:cNvSpPr/>
          <p:nvPr/>
        </p:nvSpPr>
        <p:spPr>
          <a:xfrm>
            <a:off x="1585175" y="1707230"/>
            <a:ext cx="1468191" cy="1468191"/>
          </a:xfrm>
          <a:prstGeom prst="ellipse">
            <a:avLst/>
          </a:prstGeom>
          <a:solidFill>
            <a:schemeClr val="accent1"/>
          </a:solidFill>
          <a:ln w="12700" cap="flat" cmpd="sng" algn="ctr">
            <a:solidFill>
              <a:srgbClr val="FFFFFF"/>
            </a:solidFill>
            <a:prstDash val="solid"/>
            <a:miter lim="800000"/>
          </a:ln>
          <a:effectLst/>
        </p:spPr>
        <p:txBody>
          <a:bodyPr rtlCol="0" anchor="t"/>
          <a:lstStyle/>
          <a:p>
            <a:pPr marL="206375" marR="0" lvl="0" indent="-206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2" name="Oval 31">
            <a:extLst>
              <a:ext uri="{FF2B5EF4-FFF2-40B4-BE49-F238E27FC236}">
                <a16:creationId xmlns:a16="http://schemas.microsoft.com/office/drawing/2014/main" id="{41812C88-DE59-B356-B148-C0BDBFA941D2}"/>
              </a:ext>
            </a:extLst>
          </p:cNvPr>
          <p:cNvSpPr/>
          <p:nvPr/>
        </p:nvSpPr>
        <p:spPr>
          <a:xfrm>
            <a:off x="5337609" y="1707230"/>
            <a:ext cx="1468191" cy="1468191"/>
          </a:xfrm>
          <a:prstGeom prst="ellipse">
            <a:avLst/>
          </a:prstGeom>
          <a:solidFill>
            <a:schemeClr val="accent1"/>
          </a:solidFill>
          <a:ln w="12700" cap="flat" cmpd="sng" algn="ctr">
            <a:solidFill>
              <a:srgbClr val="FFFFFF"/>
            </a:solidFill>
            <a:prstDash val="solid"/>
            <a:miter lim="800000"/>
          </a:ln>
          <a:effectLst/>
        </p:spPr>
        <p:txBody>
          <a:bodyPr rtlCol="0" anchor="t"/>
          <a:lstStyle/>
          <a:p>
            <a:pPr marL="206375" marR="0" lvl="0" indent="-206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37" name="Group 36">
            <a:extLst>
              <a:ext uri="{FF2B5EF4-FFF2-40B4-BE49-F238E27FC236}">
                <a16:creationId xmlns:a16="http://schemas.microsoft.com/office/drawing/2014/main" id="{97D3BE39-AFD4-0D5E-4C7C-9314ACAAABA3}"/>
              </a:ext>
              <a:ext uri="{C183D7F6-B498-43B3-948B-1728B52AA6E4}">
                <adec:decorative xmlns:adec="http://schemas.microsoft.com/office/drawing/2017/decorative" val="1"/>
              </a:ext>
            </a:extLst>
          </p:cNvPr>
          <p:cNvGrpSpPr/>
          <p:nvPr/>
        </p:nvGrpSpPr>
        <p:grpSpPr>
          <a:xfrm flipH="1">
            <a:off x="5717422" y="2009440"/>
            <a:ext cx="708564" cy="863770"/>
            <a:chOff x="15779750" y="2998788"/>
            <a:chExt cx="4102101" cy="5000625"/>
          </a:xfrm>
          <a:solidFill>
            <a:srgbClr val="FFFFFF"/>
          </a:solidFill>
        </p:grpSpPr>
        <p:sp>
          <p:nvSpPr>
            <p:cNvPr id="38" name="Freeform 5">
              <a:extLst>
                <a:ext uri="{FF2B5EF4-FFF2-40B4-BE49-F238E27FC236}">
                  <a16:creationId xmlns:a16="http://schemas.microsoft.com/office/drawing/2014/main" id="{34C90641-E344-0261-113E-C8B5979AE559}"/>
                </a:ext>
                <a:ext uri="{C183D7F6-B498-43B3-948B-1728B52AA6E4}">
                  <adec:decorative xmlns:adec="http://schemas.microsoft.com/office/drawing/2017/decorative" val="1"/>
                </a:ext>
              </a:extLst>
            </p:cNvPr>
            <p:cNvSpPr>
              <a:spLocks noEditPoints="1"/>
            </p:cNvSpPr>
            <p:nvPr/>
          </p:nvSpPr>
          <p:spPr bwMode="auto">
            <a:xfrm>
              <a:off x="16670338" y="2998788"/>
              <a:ext cx="3211513" cy="3217863"/>
            </a:xfrm>
            <a:custGeom>
              <a:avLst/>
              <a:gdLst>
                <a:gd name="T0" fmla="*/ 1016 w 1060"/>
                <a:gd name="T1" fmla="*/ 409 h 1060"/>
                <a:gd name="T2" fmla="*/ 906 w 1060"/>
                <a:gd name="T3" fmla="*/ 325 h 1060"/>
                <a:gd name="T4" fmla="*/ 836 w 1060"/>
                <a:gd name="T5" fmla="*/ 96 h 1060"/>
                <a:gd name="T6" fmla="*/ 735 w 1060"/>
                <a:gd name="T7" fmla="*/ 153 h 1060"/>
                <a:gd name="T8" fmla="*/ 651 w 1060"/>
                <a:gd name="T9" fmla="*/ 43 h 1060"/>
                <a:gd name="T10" fmla="*/ 438 w 1060"/>
                <a:gd name="T11" fmla="*/ 9 h 1060"/>
                <a:gd name="T12" fmla="*/ 409 w 1060"/>
                <a:gd name="T13" fmla="*/ 120 h 1060"/>
                <a:gd name="T14" fmla="*/ 325 w 1060"/>
                <a:gd name="T15" fmla="*/ 155 h 1060"/>
                <a:gd name="T16" fmla="*/ 96 w 1060"/>
                <a:gd name="T17" fmla="*/ 225 h 1060"/>
                <a:gd name="T18" fmla="*/ 154 w 1060"/>
                <a:gd name="T19" fmla="*/ 326 h 1060"/>
                <a:gd name="T20" fmla="*/ 120 w 1060"/>
                <a:gd name="T21" fmla="*/ 410 h 1060"/>
                <a:gd name="T22" fmla="*/ 7 w 1060"/>
                <a:gd name="T23" fmla="*/ 441 h 1060"/>
                <a:gd name="T24" fmla="*/ 46 w 1060"/>
                <a:gd name="T25" fmla="*/ 650 h 1060"/>
                <a:gd name="T26" fmla="*/ 156 w 1060"/>
                <a:gd name="T27" fmla="*/ 735 h 1060"/>
                <a:gd name="T28" fmla="*/ 97 w 1060"/>
                <a:gd name="T29" fmla="*/ 835 h 1060"/>
                <a:gd name="T30" fmla="*/ 273 w 1060"/>
                <a:gd name="T31" fmla="*/ 960 h 1060"/>
                <a:gd name="T32" fmla="*/ 397 w 1060"/>
                <a:gd name="T33" fmla="*/ 938 h 1060"/>
                <a:gd name="T34" fmla="*/ 442 w 1060"/>
                <a:gd name="T35" fmla="*/ 1052 h 1060"/>
                <a:gd name="T36" fmla="*/ 652 w 1060"/>
                <a:gd name="T37" fmla="*/ 1016 h 1060"/>
                <a:gd name="T38" fmla="*/ 735 w 1060"/>
                <a:gd name="T39" fmla="*/ 906 h 1060"/>
                <a:gd name="T40" fmla="*/ 965 w 1060"/>
                <a:gd name="T41" fmla="*/ 835 h 1060"/>
                <a:gd name="T42" fmla="*/ 907 w 1060"/>
                <a:gd name="T43" fmla="*/ 735 h 1060"/>
                <a:gd name="T44" fmla="*/ 1016 w 1060"/>
                <a:gd name="T45" fmla="*/ 650 h 1060"/>
                <a:gd name="T46" fmla="*/ 1060 w 1060"/>
                <a:gd name="T47" fmla="*/ 530 h 1060"/>
                <a:gd name="T48" fmla="*/ 1016 w 1060"/>
                <a:gd name="T49" fmla="*/ 614 h 1060"/>
                <a:gd name="T50" fmla="*/ 906 w 1060"/>
                <a:gd name="T51" fmla="*/ 644 h 1060"/>
                <a:gd name="T52" fmla="*/ 935 w 1060"/>
                <a:gd name="T53" fmla="*/ 814 h 1060"/>
                <a:gd name="T54" fmla="*/ 816 w 1060"/>
                <a:gd name="T55" fmla="*/ 934 h 1060"/>
                <a:gd name="T56" fmla="*/ 720 w 1060"/>
                <a:gd name="T57" fmla="*/ 874 h 1060"/>
                <a:gd name="T58" fmla="*/ 616 w 1060"/>
                <a:gd name="T59" fmla="*/ 912 h 1060"/>
                <a:gd name="T60" fmla="*/ 532 w 1060"/>
                <a:gd name="T61" fmla="*/ 1024 h 1060"/>
                <a:gd name="T62" fmla="*/ 447 w 1060"/>
                <a:gd name="T63" fmla="*/ 1016 h 1060"/>
                <a:gd name="T64" fmla="*/ 421 w 1060"/>
                <a:gd name="T65" fmla="*/ 905 h 1060"/>
                <a:gd name="T66" fmla="*/ 248 w 1060"/>
                <a:gd name="T67" fmla="*/ 934 h 1060"/>
                <a:gd name="T68" fmla="*/ 128 w 1060"/>
                <a:gd name="T69" fmla="*/ 815 h 1060"/>
                <a:gd name="T70" fmla="*/ 188 w 1060"/>
                <a:gd name="T71" fmla="*/ 718 h 1060"/>
                <a:gd name="T72" fmla="*/ 46 w 1060"/>
                <a:gd name="T73" fmla="*/ 614 h 1060"/>
                <a:gd name="T74" fmla="*/ 43 w 1060"/>
                <a:gd name="T75" fmla="*/ 447 h 1060"/>
                <a:gd name="T76" fmla="*/ 154 w 1060"/>
                <a:gd name="T77" fmla="*/ 420 h 1060"/>
                <a:gd name="T78" fmla="*/ 126 w 1060"/>
                <a:gd name="T79" fmla="*/ 247 h 1060"/>
                <a:gd name="T80" fmla="*/ 245 w 1060"/>
                <a:gd name="T81" fmla="*/ 126 h 1060"/>
                <a:gd name="T82" fmla="*/ 342 w 1060"/>
                <a:gd name="T83" fmla="*/ 186 h 1060"/>
                <a:gd name="T84" fmla="*/ 445 w 1060"/>
                <a:gd name="T85" fmla="*/ 45 h 1060"/>
                <a:gd name="T86" fmla="*/ 615 w 1060"/>
                <a:gd name="T87" fmla="*/ 43 h 1060"/>
                <a:gd name="T88" fmla="*/ 615 w 1060"/>
                <a:gd name="T89" fmla="*/ 146 h 1060"/>
                <a:gd name="T90" fmla="*/ 718 w 1060"/>
                <a:gd name="T91" fmla="*/ 185 h 1060"/>
                <a:gd name="T92" fmla="*/ 815 w 1060"/>
                <a:gd name="T93" fmla="*/ 126 h 1060"/>
                <a:gd name="T94" fmla="*/ 934 w 1060"/>
                <a:gd name="T95" fmla="*/ 246 h 1060"/>
                <a:gd name="T96" fmla="*/ 874 w 1060"/>
                <a:gd name="T97" fmla="*/ 342 h 1060"/>
                <a:gd name="T98" fmla="*/ 1016 w 1060"/>
                <a:gd name="T99" fmla="*/ 445 h 1060"/>
                <a:gd name="T100" fmla="*/ 1017 w 1060"/>
                <a:gd name="T101" fmla="*/ 614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0" h="1060">
                  <a:moveTo>
                    <a:pt x="1052" y="440"/>
                  </a:moveTo>
                  <a:cubicBezTo>
                    <a:pt x="1052" y="439"/>
                    <a:pt x="1052" y="439"/>
                    <a:pt x="1052" y="439"/>
                  </a:cubicBezTo>
                  <a:cubicBezTo>
                    <a:pt x="1048" y="421"/>
                    <a:pt x="1033" y="409"/>
                    <a:pt x="1016" y="409"/>
                  </a:cubicBezTo>
                  <a:cubicBezTo>
                    <a:pt x="940" y="409"/>
                    <a:pt x="940" y="409"/>
                    <a:pt x="940" y="409"/>
                  </a:cubicBezTo>
                  <a:cubicBezTo>
                    <a:pt x="933" y="382"/>
                    <a:pt x="922" y="356"/>
                    <a:pt x="906" y="326"/>
                  </a:cubicBezTo>
                  <a:cubicBezTo>
                    <a:pt x="906" y="325"/>
                    <a:pt x="906" y="325"/>
                    <a:pt x="906" y="325"/>
                  </a:cubicBezTo>
                  <a:cubicBezTo>
                    <a:pt x="960" y="271"/>
                    <a:pt x="960" y="271"/>
                    <a:pt x="960" y="271"/>
                  </a:cubicBezTo>
                  <a:cubicBezTo>
                    <a:pt x="973" y="258"/>
                    <a:pt x="974" y="238"/>
                    <a:pt x="964" y="224"/>
                  </a:cubicBezTo>
                  <a:cubicBezTo>
                    <a:pt x="928" y="174"/>
                    <a:pt x="885" y="131"/>
                    <a:pt x="836" y="96"/>
                  </a:cubicBezTo>
                  <a:cubicBezTo>
                    <a:pt x="821" y="86"/>
                    <a:pt x="801" y="87"/>
                    <a:pt x="789" y="101"/>
                  </a:cubicBezTo>
                  <a:cubicBezTo>
                    <a:pt x="735" y="153"/>
                    <a:pt x="735" y="153"/>
                    <a:pt x="735" y="153"/>
                  </a:cubicBezTo>
                  <a:cubicBezTo>
                    <a:pt x="735" y="153"/>
                    <a:pt x="735" y="153"/>
                    <a:pt x="735" y="153"/>
                  </a:cubicBezTo>
                  <a:cubicBezTo>
                    <a:pt x="708" y="139"/>
                    <a:pt x="681" y="128"/>
                    <a:pt x="652" y="119"/>
                  </a:cubicBezTo>
                  <a:cubicBezTo>
                    <a:pt x="651" y="119"/>
                    <a:pt x="651" y="119"/>
                    <a:pt x="651" y="119"/>
                  </a:cubicBezTo>
                  <a:cubicBezTo>
                    <a:pt x="651" y="43"/>
                    <a:pt x="651" y="43"/>
                    <a:pt x="651" y="43"/>
                  </a:cubicBezTo>
                  <a:cubicBezTo>
                    <a:pt x="651" y="26"/>
                    <a:pt x="638" y="10"/>
                    <a:pt x="621" y="8"/>
                  </a:cubicBezTo>
                  <a:cubicBezTo>
                    <a:pt x="592" y="3"/>
                    <a:pt x="563" y="0"/>
                    <a:pt x="531" y="0"/>
                  </a:cubicBezTo>
                  <a:cubicBezTo>
                    <a:pt x="500" y="0"/>
                    <a:pt x="469" y="3"/>
                    <a:pt x="438" y="9"/>
                  </a:cubicBezTo>
                  <a:cubicBezTo>
                    <a:pt x="438" y="9"/>
                    <a:pt x="438" y="9"/>
                    <a:pt x="438" y="9"/>
                  </a:cubicBezTo>
                  <a:cubicBezTo>
                    <a:pt x="421" y="13"/>
                    <a:pt x="409" y="28"/>
                    <a:pt x="409" y="44"/>
                  </a:cubicBezTo>
                  <a:cubicBezTo>
                    <a:pt x="409" y="120"/>
                    <a:pt x="409" y="120"/>
                    <a:pt x="409" y="120"/>
                  </a:cubicBezTo>
                  <a:cubicBezTo>
                    <a:pt x="409" y="120"/>
                    <a:pt x="409" y="120"/>
                    <a:pt x="409" y="120"/>
                  </a:cubicBezTo>
                  <a:cubicBezTo>
                    <a:pt x="381" y="128"/>
                    <a:pt x="353" y="139"/>
                    <a:pt x="325" y="154"/>
                  </a:cubicBezTo>
                  <a:cubicBezTo>
                    <a:pt x="325" y="155"/>
                    <a:pt x="325" y="155"/>
                    <a:pt x="325" y="155"/>
                  </a:cubicBezTo>
                  <a:cubicBezTo>
                    <a:pt x="272" y="101"/>
                    <a:pt x="272" y="101"/>
                    <a:pt x="272" y="101"/>
                  </a:cubicBezTo>
                  <a:cubicBezTo>
                    <a:pt x="259" y="88"/>
                    <a:pt x="239" y="87"/>
                    <a:pt x="224" y="97"/>
                  </a:cubicBezTo>
                  <a:cubicBezTo>
                    <a:pt x="173" y="133"/>
                    <a:pt x="130" y="176"/>
                    <a:pt x="96" y="225"/>
                  </a:cubicBezTo>
                  <a:cubicBezTo>
                    <a:pt x="95" y="225"/>
                    <a:pt x="95" y="225"/>
                    <a:pt x="95" y="225"/>
                  </a:cubicBezTo>
                  <a:cubicBezTo>
                    <a:pt x="86" y="240"/>
                    <a:pt x="88" y="260"/>
                    <a:pt x="101" y="272"/>
                  </a:cubicBezTo>
                  <a:cubicBezTo>
                    <a:pt x="154" y="326"/>
                    <a:pt x="154" y="326"/>
                    <a:pt x="154" y="326"/>
                  </a:cubicBezTo>
                  <a:cubicBezTo>
                    <a:pt x="154" y="326"/>
                    <a:pt x="154" y="326"/>
                    <a:pt x="154" y="326"/>
                  </a:cubicBezTo>
                  <a:cubicBezTo>
                    <a:pt x="140" y="353"/>
                    <a:pt x="129" y="380"/>
                    <a:pt x="120" y="409"/>
                  </a:cubicBezTo>
                  <a:cubicBezTo>
                    <a:pt x="120" y="410"/>
                    <a:pt x="120" y="410"/>
                    <a:pt x="120" y="410"/>
                  </a:cubicBezTo>
                  <a:cubicBezTo>
                    <a:pt x="44" y="410"/>
                    <a:pt x="44" y="410"/>
                    <a:pt x="44" y="410"/>
                  </a:cubicBezTo>
                  <a:cubicBezTo>
                    <a:pt x="26" y="410"/>
                    <a:pt x="11" y="422"/>
                    <a:pt x="8" y="440"/>
                  </a:cubicBezTo>
                  <a:cubicBezTo>
                    <a:pt x="7" y="441"/>
                    <a:pt x="7" y="441"/>
                    <a:pt x="7" y="441"/>
                  </a:cubicBezTo>
                  <a:cubicBezTo>
                    <a:pt x="2" y="474"/>
                    <a:pt x="0" y="504"/>
                    <a:pt x="0" y="531"/>
                  </a:cubicBezTo>
                  <a:cubicBezTo>
                    <a:pt x="0" y="562"/>
                    <a:pt x="4" y="594"/>
                    <a:pt x="11" y="622"/>
                  </a:cubicBezTo>
                  <a:cubicBezTo>
                    <a:pt x="14" y="639"/>
                    <a:pt x="29" y="650"/>
                    <a:pt x="46" y="650"/>
                  </a:cubicBezTo>
                  <a:cubicBezTo>
                    <a:pt x="121" y="650"/>
                    <a:pt x="121" y="650"/>
                    <a:pt x="121" y="650"/>
                  </a:cubicBezTo>
                  <a:cubicBezTo>
                    <a:pt x="121" y="650"/>
                    <a:pt x="121" y="650"/>
                    <a:pt x="121" y="650"/>
                  </a:cubicBezTo>
                  <a:cubicBezTo>
                    <a:pt x="129" y="677"/>
                    <a:pt x="141" y="705"/>
                    <a:pt x="156" y="735"/>
                  </a:cubicBezTo>
                  <a:cubicBezTo>
                    <a:pt x="156" y="735"/>
                    <a:pt x="156" y="735"/>
                    <a:pt x="156" y="735"/>
                  </a:cubicBezTo>
                  <a:cubicBezTo>
                    <a:pt x="103" y="789"/>
                    <a:pt x="103" y="789"/>
                    <a:pt x="103" y="789"/>
                  </a:cubicBezTo>
                  <a:cubicBezTo>
                    <a:pt x="90" y="801"/>
                    <a:pt x="88" y="820"/>
                    <a:pt x="97" y="835"/>
                  </a:cubicBezTo>
                  <a:cubicBezTo>
                    <a:pt x="98" y="835"/>
                    <a:pt x="98" y="835"/>
                    <a:pt x="98" y="835"/>
                  </a:cubicBezTo>
                  <a:cubicBezTo>
                    <a:pt x="132" y="884"/>
                    <a:pt x="175" y="927"/>
                    <a:pt x="226" y="964"/>
                  </a:cubicBezTo>
                  <a:cubicBezTo>
                    <a:pt x="240" y="974"/>
                    <a:pt x="260" y="973"/>
                    <a:pt x="273" y="960"/>
                  </a:cubicBezTo>
                  <a:cubicBezTo>
                    <a:pt x="327" y="906"/>
                    <a:pt x="327" y="906"/>
                    <a:pt x="327" y="906"/>
                  </a:cubicBezTo>
                  <a:cubicBezTo>
                    <a:pt x="349" y="918"/>
                    <a:pt x="371" y="927"/>
                    <a:pt x="397" y="936"/>
                  </a:cubicBezTo>
                  <a:cubicBezTo>
                    <a:pt x="397" y="938"/>
                    <a:pt x="397" y="938"/>
                    <a:pt x="397" y="938"/>
                  </a:cubicBezTo>
                  <a:cubicBezTo>
                    <a:pt x="411" y="941"/>
                    <a:pt x="411" y="941"/>
                    <a:pt x="411" y="941"/>
                  </a:cubicBezTo>
                  <a:cubicBezTo>
                    <a:pt x="411" y="1016"/>
                    <a:pt x="411" y="1016"/>
                    <a:pt x="411" y="1016"/>
                  </a:cubicBezTo>
                  <a:cubicBezTo>
                    <a:pt x="411" y="1034"/>
                    <a:pt x="424" y="1050"/>
                    <a:pt x="442" y="1052"/>
                  </a:cubicBezTo>
                  <a:cubicBezTo>
                    <a:pt x="469" y="1057"/>
                    <a:pt x="499" y="1060"/>
                    <a:pt x="532" y="1060"/>
                  </a:cubicBezTo>
                  <a:cubicBezTo>
                    <a:pt x="563" y="1060"/>
                    <a:pt x="593" y="1057"/>
                    <a:pt x="622" y="1052"/>
                  </a:cubicBezTo>
                  <a:cubicBezTo>
                    <a:pt x="639" y="1050"/>
                    <a:pt x="652" y="1034"/>
                    <a:pt x="652" y="1016"/>
                  </a:cubicBezTo>
                  <a:cubicBezTo>
                    <a:pt x="652" y="941"/>
                    <a:pt x="652" y="941"/>
                    <a:pt x="652" y="941"/>
                  </a:cubicBezTo>
                  <a:cubicBezTo>
                    <a:pt x="652" y="941"/>
                    <a:pt x="652" y="941"/>
                    <a:pt x="652" y="941"/>
                  </a:cubicBezTo>
                  <a:cubicBezTo>
                    <a:pt x="680" y="933"/>
                    <a:pt x="708" y="921"/>
                    <a:pt x="735" y="906"/>
                  </a:cubicBezTo>
                  <a:cubicBezTo>
                    <a:pt x="790" y="959"/>
                    <a:pt x="790" y="959"/>
                    <a:pt x="790" y="959"/>
                  </a:cubicBezTo>
                  <a:cubicBezTo>
                    <a:pt x="801" y="973"/>
                    <a:pt x="822" y="974"/>
                    <a:pt x="837" y="964"/>
                  </a:cubicBezTo>
                  <a:cubicBezTo>
                    <a:pt x="887" y="929"/>
                    <a:pt x="930" y="886"/>
                    <a:pt x="965" y="835"/>
                  </a:cubicBezTo>
                  <a:cubicBezTo>
                    <a:pt x="975" y="821"/>
                    <a:pt x="974" y="802"/>
                    <a:pt x="961" y="789"/>
                  </a:cubicBezTo>
                  <a:cubicBezTo>
                    <a:pt x="907" y="735"/>
                    <a:pt x="907" y="735"/>
                    <a:pt x="907" y="735"/>
                  </a:cubicBezTo>
                  <a:cubicBezTo>
                    <a:pt x="907" y="735"/>
                    <a:pt x="907" y="735"/>
                    <a:pt x="907" y="735"/>
                  </a:cubicBezTo>
                  <a:cubicBezTo>
                    <a:pt x="920" y="712"/>
                    <a:pt x="930" y="685"/>
                    <a:pt x="941" y="652"/>
                  </a:cubicBezTo>
                  <a:cubicBezTo>
                    <a:pt x="941" y="650"/>
                    <a:pt x="941" y="650"/>
                    <a:pt x="941" y="650"/>
                  </a:cubicBezTo>
                  <a:cubicBezTo>
                    <a:pt x="1016" y="650"/>
                    <a:pt x="1016" y="650"/>
                    <a:pt x="1016" y="650"/>
                  </a:cubicBezTo>
                  <a:cubicBezTo>
                    <a:pt x="1033" y="650"/>
                    <a:pt x="1048" y="638"/>
                    <a:pt x="1052" y="621"/>
                  </a:cubicBezTo>
                  <a:cubicBezTo>
                    <a:pt x="1052" y="620"/>
                    <a:pt x="1052" y="620"/>
                    <a:pt x="1052" y="620"/>
                  </a:cubicBezTo>
                  <a:cubicBezTo>
                    <a:pt x="1057" y="586"/>
                    <a:pt x="1060" y="556"/>
                    <a:pt x="1060" y="530"/>
                  </a:cubicBezTo>
                  <a:cubicBezTo>
                    <a:pt x="1060" y="503"/>
                    <a:pt x="1057" y="473"/>
                    <a:pt x="1052" y="440"/>
                  </a:cubicBezTo>
                  <a:close/>
                  <a:moveTo>
                    <a:pt x="1017" y="614"/>
                  </a:moveTo>
                  <a:cubicBezTo>
                    <a:pt x="1017" y="614"/>
                    <a:pt x="1016" y="614"/>
                    <a:pt x="1016" y="614"/>
                  </a:cubicBezTo>
                  <a:cubicBezTo>
                    <a:pt x="914" y="614"/>
                    <a:pt x="914" y="614"/>
                    <a:pt x="914" y="614"/>
                  </a:cubicBezTo>
                  <a:cubicBezTo>
                    <a:pt x="906" y="643"/>
                    <a:pt x="906" y="643"/>
                    <a:pt x="906" y="643"/>
                  </a:cubicBezTo>
                  <a:cubicBezTo>
                    <a:pt x="906" y="644"/>
                    <a:pt x="906" y="644"/>
                    <a:pt x="906" y="644"/>
                  </a:cubicBezTo>
                  <a:cubicBezTo>
                    <a:pt x="896" y="674"/>
                    <a:pt x="886" y="697"/>
                    <a:pt x="875" y="718"/>
                  </a:cubicBezTo>
                  <a:cubicBezTo>
                    <a:pt x="864" y="742"/>
                    <a:pt x="864" y="742"/>
                    <a:pt x="864" y="742"/>
                  </a:cubicBezTo>
                  <a:cubicBezTo>
                    <a:pt x="935" y="814"/>
                    <a:pt x="935" y="814"/>
                    <a:pt x="935" y="814"/>
                  </a:cubicBezTo>
                  <a:cubicBezTo>
                    <a:pt x="935" y="814"/>
                    <a:pt x="935" y="814"/>
                    <a:pt x="935" y="814"/>
                  </a:cubicBezTo>
                  <a:cubicBezTo>
                    <a:pt x="935" y="815"/>
                    <a:pt x="935" y="815"/>
                    <a:pt x="935" y="815"/>
                  </a:cubicBezTo>
                  <a:cubicBezTo>
                    <a:pt x="903" y="862"/>
                    <a:pt x="863" y="902"/>
                    <a:pt x="816" y="934"/>
                  </a:cubicBezTo>
                  <a:cubicBezTo>
                    <a:pt x="815" y="934"/>
                    <a:pt x="815" y="934"/>
                    <a:pt x="815" y="934"/>
                  </a:cubicBezTo>
                  <a:cubicBezTo>
                    <a:pt x="742" y="862"/>
                    <a:pt x="742" y="862"/>
                    <a:pt x="742" y="862"/>
                  </a:cubicBezTo>
                  <a:cubicBezTo>
                    <a:pt x="720" y="874"/>
                    <a:pt x="720" y="874"/>
                    <a:pt x="720" y="874"/>
                  </a:cubicBezTo>
                  <a:cubicBezTo>
                    <a:pt x="719" y="874"/>
                    <a:pt x="719" y="874"/>
                    <a:pt x="719" y="874"/>
                  </a:cubicBezTo>
                  <a:cubicBezTo>
                    <a:pt x="694" y="888"/>
                    <a:pt x="668" y="899"/>
                    <a:pt x="643" y="906"/>
                  </a:cubicBezTo>
                  <a:cubicBezTo>
                    <a:pt x="616" y="912"/>
                    <a:pt x="616" y="912"/>
                    <a:pt x="616" y="912"/>
                  </a:cubicBezTo>
                  <a:cubicBezTo>
                    <a:pt x="616" y="1016"/>
                    <a:pt x="616" y="1016"/>
                    <a:pt x="616" y="1016"/>
                  </a:cubicBezTo>
                  <a:cubicBezTo>
                    <a:pt x="616" y="1016"/>
                    <a:pt x="616" y="1017"/>
                    <a:pt x="616" y="1017"/>
                  </a:cubicBezTo>
                  <a:cubicBezTo>
                    <a:pt x="589" y="1022"/>
                    <a:pt x="561" y="1024"/>
                    <a:pt x="532" y="1024"/>
                  </a:cubicBezTo>
                  <a:cubicBezTo>
                    <a:pt x="501" y="1024"/>
                    <a:pt x="473" y="1022"/>
                    <a:pt x="448" y="1017"/>
                  </a:cubicBezTo>
                  <a:cubicBezTo>
                    <a:pt x="447" y="1017"/>
                    <a:pt x="447" y="1017"/>
                    <a:pt x="447" y="1017"/>
                  </a:cubicBezTo>
                  <a:cubicBezTo>
                    <a:pt x="447" y="1016"/>
                    <a:pt x="447" y="1016"/>
                    <a:pt x="447" y="1016"/>
                  </a:cubicBezTo>
                  <a:cubicBezTo>
                    <a:pt x="447" y="912"/>
                    <a:pt x="447" y="912"/>
                    <a:pt x="447" y="912"/>
                  </a:cubicBezTo>
                  <a:cubicBezTo>
                    <a:pt x="432" y="909"/>
                    <a:pt x="432" y="909"/>
                    <a:pt x="432" y="909"/>
                  </a:cubicBezTo>
                  <a:cubicBezTo>
                    <a:pt x="421" y="905"/>
                    <a:pt x="421" y="905"/>
                    <a:pt x="421" y="905"/>
                  </a:cubicBezTo>
                  <a:cubicBezTo>
                    <a:pt x="391" y="896"/>
                    <a:pt x="366" y="886"/>
                    <a:pt x="343" y="874"/>
                  </a:cubicBezTo>
                  <a:cubicBezTo>
                    <a:pt x="320" y="862"/>
                    <a:pt x="320" y="862"/>
                    <a:pt x="320" y="862"/>
                  </a:cubicBezTo>
                  <a:cubicBezTo>
                    <a:pt x="248" y="934"/>
                    <a:pt x="248" y="934"/>
                    <a:pt x="248" y="934"/>
                  </a:cubicBezTo>
                  <a:cubicBezTo>
                    <a:pt x="248" y="934"/>
                    <a:pt x="247" y="935"/>
                    <a:pt x="247" y="935"/>
                  </a:cubicBezTo>
                  <a:cubicBezTo>
                    <a:pt x="247" y="934"/>
                    <a:pt x="247" y="934"/>
                    <a:pt x="247" y="934"/>
                  </a:cubicBezTo>
                  <a:cubicBezTo>
                    <a:pt x="199" y="901"/>
                    <a:pt x="159" y="861"/>
                    <a:pt x="128" y="815"/>
                  </a:cubicBezTo>
                  <a:cubicBezTo>
                    <a:pt x="127" y="815"/>
                    <a:pt x="128" y="815"/>
                    <a:pt x="128" y="814"/>
                  </a:cubicBezTo>
                  <a:cubicBezTo>
                    <a:pt x="200" y="742"/>
                    <a:pt x="200" y="742"/>
                    <a:pt x="200" y="742"/>
                  </a:cubicBezTo>
                  <a:cubicBezTo>
                    <a:pt x="188" y="718"/>
                    <a:pt x="188" y="718"/>
                    <a:pt x="188" y="718"/>
                  </a:cubicBezTo>
                  <a:cubicBezTo>
                    <a:pt x="174" y="691"/>
                    <a:pt x="163" y="665"/>
                    <a:pt x="156" y="641"/>
                  </a:cubicBezTo>
                  <a:cubicBezTo>
                    <a:pt x="149" y="614"/>
                    <a:pt x="149" y="614"/>
                    <a:pt x="149" y="614"/>
                  </a:cubicBezTo>
                  <a:cubicBezTo>
                    <a:pt x="46" y="614"/>
                    <a:pt x="46" y="614"/>
                    <a:pt x="46" y="614"/>
                  </a:cubicBezTo>
                  <a:cubicBezTo>
                    <a:pt x="46" y="614"/>
                    <a:pt x="46" y="614"/>
                    <a:pt x="46" y="614"/>
                  </a:cubicBezTo>
                  <a:cubicBezTo>
                    <a:pt x="39" y="588"/>
                    <a:pt x="36" y="560"/>
                    <a:pt x="36" y="531"/>
                  </a:cubicBezTo>
                  <a:cubicBezTo>
                    <a:pt x="36" y="506"/>
                    <a:pt x="38" y="478"/>
                    <a:pt x="43" y="447"/>
                  </a:cubicBezTo>
                  <a:cubicBezTo>
                    <a:pt x="43" y="446"/>
                    <a:pt x="44" y="446"/>
                    <a:pt x="44" y="446"/>
                  </a:cubicBezTo>
                  <a:cubicBezTo>
                    <a:pt x="147" y="446"/>
                    <a:pt x="147" y="446"/>
                    <a:pt x="147" y="446"/>
                  </a:cubicBezTo>
                  <a:cubicBezTo>
                    <a:pt x="154" y="420"/>
                    <a:pt x="154" y="420"/>
                    <a:pt x="154" y="420"/>
                  </a:cubicBezTo>
                  <a:cubicBezTo>
                    <a:pt x="163" y="393"/>
                    <a:pt x="173" y="368"/>
                    <a:pt x="186" y="343"/>
                  </a:cubicBezTo>
                  <a:cubicBezTo>
                    <a:pt x="198" y="319"/>
                    <a:pt x="198" y="319"/>
                    <a:pt x="198" y="319"/>
                  </a:cubicBezTo>
                  <a:cubicBezTo>
                    <a:pt x="126" y="247"/>
                    <a:pt x="126" y="247"/>
                    <a:pt x="126" y="247"/>
                  </a:cubicBezTo>
                  <a:cubicBezTo>
                    <a:pt x="126" y="246"/>
                    <a:pt x="126" y="245"/>
                    <a:pt x="126" y="245"/>
                  </a:cubicBezTo>
                  <a:cubicBezTo>
                    <a:pt x="158" y="200"/>
                    <a:pt x="198" y="160"/>
                    <a:pt x="245" y="127"/>
                  </a:cubicBezTo>
                  <a:cubicBezTo>
                    <a:pt x="245" y="126"/>
                    <a:pt x="245" y="126"/>
                    <a:pt x="245" y="126"/>
                  </a:cubicBezTo>
                  <a:cubicBezTo>
                    <a:pt x="246" y="126"/>
                    <a:pt x="246" y="126"/>
                    <a:pt x="246" y="127"/>
                  </a:cubicBezTo>
                  <a:cubicBezTo>
                    <a:pt x="318" y="199"/>
                    <a:pt x="318" y="199"/>
                    <a:pt x="318" y="199"/>
                  </a:cubicBezTo>
                  <a:cubicBezTo>
                    <a:pt x="342" y="186"/>
                    <a:pt x="342" y="186"/>
                    <a:pt x="342" y="186"/>
                  </a:cubicBezTo>
                  <a:cubicBezTo>
                    <a:pt x="367" y="173"/>
                    <a:pt x="394" y="162"/>
                    <a:pt x="418" y="155"/>
                  </a:cubicBezTo>
                  <a:cubicBezTo>
                    <a:pt x="445" y="147"/>
                    <a:pt x="445" y="147"/>
                    <a:pt x="445" y="147"/>
                  </a:cubicBezTo>
                  <a:cubicBezTo>
                    <a:pt x="445" y="45"/>
                    <a:pt x="445" y="45"/>
                    <a:pt x="445" y="45"/>
                  </a:cubicBezTo>
                  <a:cubicBezTo>
                    <a:pt x="445" y="44"/>
                    <a:pt x="445" y="44"/>
                    <a:pt x="445" y="44"/>
                  </a:cubicBezTo>
                  <a:cubicBezTo>
                    <a:pt x="474" y="39"/>
                    <a:pt x="503" y="36"/>
                    <a:pt x="531" y="36"/>
                  </a:cubicBezTo>
                  <a:cubicBezTo>
                    <a:pt x="561" y="36"/>
                    <a:pt x="588" y="38"/>
                    <a:pt x="615" y="43"/>
                  </a:cubicBezTo>
                  <a:cubicBezTo>
                    <a:pt x="615" y="43"/>
                    <a:pt x="615" y="43"/>
                    <a:pt x="615" y="43"/>
                  </a:cubicBezTo>
                  <a:cubicBezTo>
                    <a:pt x="615" y="43"/>
                    <a:pt x="615" y="43"/>
                    <a:pt x="615" y="43"/>
                  </a:cubicBezTo>
                  <a:cubicBezTo>
                    <a:pt x="615" y="146"/>
                    <a:pt x="615" y="146"/>
                    <a:pt x="615" y="146"/>
                  </a:cubicBezTo>
                  <a:cubicBezTo>
                    <a:pt x="644" y="154"/>
                    <a:pt x="644" y="154"/>
                    <a:pt x="644" y="154"/>
                  </a:cubicBezTo>
                  <a:cubicBezTo>
                    <a:pt x="644" y="154"/>
                    <a:pt x="644" y="154"/>
                    <a:pt x="644" y="154"/>
                  </a:cubicBezTo>
                  <a:cubicBezTo>
                    <a:pt x="670" y="163"/>
                    <a:pt x="694" y="173"/>
                    <a:pt x="718" y="185"/>
                  </a:cubicBezTo>
                  <a:cubicBezTo>
                    <a:pt x="741" y="198"/>
                    <a:pt x="741" y="198"/>
                    <a:pt x="741" y="198"/>
                  </a:cubicBezTo>
                  <a:cubicBezTo>
                    <a:pt x="815" y="126"/>
                    <a:pt x="815" y="126"/>
                    <a:pt x="815" y="126"/>
                  </a:cubicBezTo>
                  <a:cubicBezTo>
                    <a:pt x="815" y="126"/>
                    <a:pt x="815" y="126"/>
                    <a:pt x="815" y="126"/>
                  </a:cubicBezTo>
                  <a:cubicBezTo>
                    <a:pt x="861" y="158"/>
                    <a:pt x="901" y="198"/>
                    <a:pt x="934" y="244"/>
                  </a:cubicBezTo>
                  <a:cubicBezTo>
                    <a:pt x="935" y="245"/>
                    <a:pt x="935" y="245"/>
                    <a:pt x="935" y="245"/>
                  </a:cubicBezTo>
                  <a:cubicBezTo>
                    <a:pt x="935" y="245"/>
                    <a:pt x="934" y="246"/>
                    <a:pt x="934" y="246"/>
                  </a:cubicBezTo>
                  <a:cubicBezTo>
                    <a:pt x="863" y="318"/>
                    <a:pt x="863" y="318"/>
                    <a:pt x="863" y="318"/>
                  </a:cubicBezTo>
                  <a:cubicBezTo>
                    <a:pt x="874" y="341"/>
                    <a:pt x="874" y="341"/>
                    <a:pt x="874" y="341"/>
                  </a:cubicBezTo>
                  <a:cubicBezTo>
                    <a:pt x="874" y="342"/>
                    <a:pt x="874" y="342"/>
                    <a:pt x="874" y="342"/>
                  </a:cubicBezTo>
                  <a:cubicBezTo>
                    <a:pt x="890" y="370"/>
                    <a:pt x="899" y="395"/>
                    <a:pt x="905" y="419"/>
                  </a:cubicBezTo>
                  <a:cubicBezTo>
                    <a:pt x="913" y="445"/>
                    <a:pt x="913" y="445"/>
                    <a:pt x="913" y="445"/>
                  </a:cubicBezTo>
                  <a:cubicBezTo>
                    <a:pt x="1016" y="445"/>
                    <a:pt x="1016" y="445"/>
                    <a:pt x="1016" y="445"/>
                  </a:cubicBezTo>
                  <a:cubicBezTo>
                    <a:pt x="1016" y="445"/>
                    <a:pt x="1016" y="445"/>
                    <a:pt x="1017" y="446"/>
                  </a:cubicBezTo>
                  <a:cubicBezTo>
                    <a:pt x="1021" y="477"/>
                    <a:pt x="1024" y="505"/>
                    <a:pt x="1024" y="530"/>
                  </a:cubicBezTo>
                  <a:cubicBezTo>
                    <a:pt x="1024" y="554"/>
                    <a:pt x="1021" y="582"/>
                    <a:pt x="1017" y="6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9" name="Freeform 6">
              <a:extLst>
                <a:ext uri="{FF2B5EF4-FFF2-40B4-BE49-F238E27FC236}">
                  <a16:creationId xmlns:a16="http://schemas.microsoft.com/office/drawing/2014/main" id="{6E0F8753-A7E8-AF49-A45E-6E7FDF0DAD5E}"/>
                </a:ext>
                <a:ext uri="{C183D7F6-B498-43B3-948B-1728B52AA6E4}">
                  <adec:decorative xmlns:adec="http://schemas.microsoft.com/office/drawing/2017/decorative" val="1"/>
                </a:ext>
              </a:extLst>
            </p:cNvPr>
            <p:cNvSpPr>
              <a:spLocks noEditPoints="1"/>
            </p:cNvSpPr>
            <p:nvPr/>
          </p:nvSpPr>
          <p:spPr bwMode="auto">
            <a:xfrm>
              <a:off x="17403763" y="3767138"/>
              <a:ext cx="1717675" cy="1724025"/>
            </a:xfrm>
            <a:custGeom>
              <a:avLst/>
              <a:gdLst>
                <a:gd name="T0" fmla="*/ 284 w 567"/>
                <a:gd name="T1" fmla="*/ 0 h 568"/>
                <a:gd name="T2" fmla="*/ 0 w 567"/>
                <a:gd name="T3" fmla="*/ 284 h 568"/>
                <a:gd name="T4" fmla="*/ 284 w 567"/>
                <a:gd name="T5" fmla="*/ 568 h 568"/>
                <a:gd name="T6" fmla="*/ 567 w 567"/>
                <a:gd name="T7" fmla="*/ 285 h 568"/>
                <a:gd name="T8" fmla="*/ 284 w 567"/>
                <a:gd name="T9" fmla="*/ 0 h 568"/>
                <a:gd name="T10" fmla="*/ 284 w 567"/>
                <a:gd name="T11" fmla="*/ 532 h 568"/>
                <a:gd name="T12" fmla="*/ 36 w 567"/>
                <a:gd name="T13" fmla="*/ 284 h 568"/>
                <a:gd name="T14" fmla="*/ 284 w 567"/>
                <a:gd name="T15" fmla="*/ 36 h 568"/>
                <a:gd name="T16" fmla="*/ 531 w 567"/>
                <a:gd name="T17" fmla="*/ 285 h 568"/>
                <a:gd name="T18" fmla="*/ 284 w 567"/>
                <a:gd name="T19" fmla="*/ 532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7" h="568">
                  <a:moveTo>
                    <a:pt x="284" y="0"/>
                  </a:moveTo>
                  <a:cubicBezTo>
                    <a:pt x="127" y="0"/>
                    <a:pt x="0" y="128"/>
                    <a:pt x="0" y="284"/>
                  </a:cubicBezTo>
                  <a:cubicBezTo>
                    <a:pt x="0" y="441"/>
                    <a:pt x="127" y="568"/>
                    <a:pt x="284" y="568"/>
                  </a:cubicBezTo>
                  <a:cubicBezTo>
                    <a:pt x="440" y="568"/>
                    <a:pt x="567" y="441"/>
                    <a:pt x="567" y="285"/>
                  </a:cubicBezTo>
                  <a:cubicBezTo>
                    <a:pt x="567" y="128"/>
                    <a:pt x="440" y="0"/>
                    <a:pt x="284" y="0"/>
                  </a:cubicBezTo>
                  <a:close/>
                  <a:moveTo>
                    <a:pt x="284" y="532"/>
                  </a:moveTo>
                  <a:cubicBezTo>
                    <a:pt x="147" y="532"/>
                    <a:pt x="36" y="421"/>
                    <a:pt x="36" y="284"/>
                  </a:cubicBezTo>
                  <a:cubicBezTo>
                    <a:pt x="36" y="148"/>
                    <a:pt x="147" y="36"/>
                    <a:pt x="284" y="36"/>
                  </a:cubicBezTo>
                  <a:cubicBezTo>
                    <a:pt x="420" y="36"/>
                    <a:pt x="531" y="148"/>
                    <a:pt x="531" y="285"/>
                  </a:cubicBezTo>
                  <a:cubicBezTo>
                    <a:pt x="531" y="422"/>
                    <a:pt x="420" y="532"/>
                    <a:pt x="284" y="5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0" name="Freeform 7">
              <a:extLst>
                <a:ext uri="{FF2B5EF4-FFF2-40B4-BE49-F238E27FC236}">
                  <a16:creationId xmlns:a16="http://schemas.microsoft.com/office/drawing/2014/main" id="{CBE91BAF-BD20-B079-8326-7E3913F5AE42}"/>
                </a:ext>
                <a:ext uri="{C183D7F6-B498-43B3-948B-1728B52AA6E4}">
                  <adec:decorative xmlns:adec="http://schemas.microsoft.com/office/drawing/2017/decorative" val="1"/>
                </a:ext>
              </a:extLst>
            </p:cNvPr>
            <p:cNvSpPr>
              <a:spLocks noEditPoints="1"/>
            </p:cNvSpPr>
            <p:nvPr/>
          </p:nvSpPr>
          <p:spPr bwMode="auto">
            <a:xfrm>
              <a:off x="15779750" y="5827713"/>
              <a:ext cx="2165350" cy="2171700"/>
            </a:xfrm>
            <a:custGeom>
              <a:avLst/>
              <a:gdLst>
                <a:gd name="T0" fmla="*/ 710 w 715"/>
                <a:gd name="T1" fmla="*/ 296 h 715"/>
                <a:gd name="T2" fmla="*/ 634 w 715"/>
                <a:gd name="T3" fmla="*/ 271 h 715"/>
                <a:gd name="T4" fmla="*/ 647 w 715"/>
                <a:gd name="T5" fmla="*/ 190 h 715"/>
                <a:gd name="T6" fmla="*/ 564 w 715"/>
                <a:gd name="T7" fmla="*/ 65 h 715"/>
                <a:gd name="T8" fmla="*/ 493 w 715"/>
                <a:gd name="T9" fmla="*/ 100 h 715"/>
                <a:gd name="T10" fmla="*/ 444 w 715"/>
                <a:gd name="T11" fmla="*/ 35 h 715"/>
                <a:gd name="T12" fmla="*/ 358 w 715"/>
                <a:gd name="T13" fmla="*/ 0 h 715"/>
                <a:gd name="T14" fmla="*/ 295 w 715"/>
                <a:gd name="T15" fmla="*/ 6 h 715"/>
                <a:gd name="T16" fmla="*/ 271 w 715"/>
                <a:gd name="T17" fmla="*/ 81 h 715"/>
                <a:gd name="T18" fmla="*/ 191 w 715"/>
                <a:gd name="T19" fmla="*/ 69 h 715"/>
                <a:gd name="T20" fmla="*/ 65 w 715"/>
                <a:gd name="T21" fmla="*/ 151 h 715"/>
                <a:gd name="T22" fmla="*/ 69 w 715"/>
                <a:gd name="T23" fmla="*/ 191 h 715"/>
                <a:gd name="T24" fmla="*/ 81 w 715"/>
                <a:gd name="T25" fmla="*/ 271 h 715"/>
                <a:gd name="T26" fmla="*/ 5 w 715"/>
                <a:gd name="T27" fmla="*/ 297 h 715"/>
                <a:gd name="T28" fmla="*/ 0 w 715"/>
                <a:gd name="T29" fmla="*/ 358 h 715"/>
                <a:gd name="T30" fmla="*/ 37 w 715"/>
                <a:gd name="T31" fmla="*/ 443 h 715"/>
                <a:gd name="T32" fmla="*/ 102 w 715"/>
                <a:gd name="T33" fmla="*/ 492 h 715"/>
                <a:gd name="T34" fmla="*/ 66 w 715"/>
                <a:gd name="T35" fmla="*/ 563 h 715"/>
                <a:gd name="T36" fmla="*/ 152 w 715"/>
                <a:gd name="T37" fmla="*/ 650 h 715"/>
                <a:gd name="T38" fmla="*/ 224 w 715"/>
                <a:gd name="T39" fmla="*/ 614 h 715"/>
                <a:gd name="T40" fmla="*/ 264 w 715"/>
                <a:gd name="T41" fmla="*/ 633 h 715"/>
                <a:gd name="T42" fmla="*/ 272 w 715"/>
                <a:gd name="T43" fmla="*/ 679 h 715"/>
                <a:gd name="T44" fmla="*/ 359 w 715"/>
                <a:gd name="T45" fmla="*/ 715 h 715"/>
                <a:gd name="T46" fmla="*/ 445 w 715"/>
                <a:gd name="T47" fmla="*/ 679 h 715"/>
                <a:gd name="T48" fmla="*/ 493 w 715"/>
                <a:gd name="T49" fmla="*/ 614 h 715"/>
                <a:gd name="T50" fmla="*/ 565 w 715"/>
                <a:gd name="T51" fmla="*/ 650 h 715"/>
                <a:gd name="T52" fmla="*/ 648 w 715"/>
                <a:gd name="T53" fmla="*/ 525 h 715"/>
                <a:gd name="T54" fmla="*/ 635 w 715"/>
                <a:gd name="T55" fmla="*/ 443 h 715"/>
                <a:gd name="T56" fmla="*/ 710 w 715"/>
                <a:gd name="T57" fmla="*/ 419 h 715"/>
                <a:gd name="T58" fmla="*/ 715 w 715"/>
                <a:gd name="T59" fmla="*/ 357 h 715"/>
                <a:gd name="T60" fmla="*/ 675 w 715"/>
                <a:gd name="T61" fmla="*/ 407 h 715"/>
                <a:gd name="T62" fmla="*/ 601 w 715"/>
                <a:gd name="T63" fmla="*/ 431 h 715"/>
                <a:gd name="T64" fmla="*/ 581 w 715"/>
                <a:gd name="T65" fmla="*/ 479 h 715"/>
                <a:gd name="T66" fmla="*/ 619 w 715"/>
                <a:gd name="T67" fmla="*/ 547 h 715"/>
                <a:gd name="T68" fmla="*/ 500 w 715"/>
                <a:gd name="T69" fmla="*/ 570 h 715"/>
                <a:gd name="T70" fmla="*/ 480 w 715"/>
                <a:gd name="T71" fmla="*/ 580 h 715"/>
                <a:gd name="T72" fmla="*/ 409 w 715"/>
                <a:gd name="T73" fmla="*/ 606 h 715"/>
                <a:gd name="T74" fmla="*/ 359 w 715"/>
                <a:gd name="T75" fmla="*/ 679 h 715"/>
                <a:gd name="T76" fmla="*/ 308 w 715"/>
                <a:gd name="T77" fmla="*/ 606 h 715"/>
                <a:gd name="T78" fmla="*/ 287 w 715"/>
                <a:gd name="T79" fmla="*/ 601 h 715"/>
                <a:gd name="T80" fmla="*/ 217 w 715"/>
                <a:gd name="T81" fmla="*/ 570 h 715"/>
                <a:gd name="T82" fmla="*/ 99 w 715"/>
                <a:gd name="T83" fmla="*/ 547 h 715"/>
                <a:gd name="T84" fmla="*/ 136 w 715"/>
                <a:gd name="T85" fmla="*/ 479 h 715"/>
                <a:gd name="T86" fmla="*/ 109 w 715"/>
                <a:gd name="T87" fmla="*/ 407 h 715"/>
                <a:gd name="T88" fmla="*/ 36 w 715"/>
                <a:gd name="T89" fmla="*/ 358 h 715"/>
                <a:gd name="T90" fmla="*/ 108 w 715"/>
                <a:gd name="T91" fmla="*/ 307 h 715"/>
                <a:gd name="T92" fmla="*/ 135 w 715"/>
                <a:gd name="T93" fmla="*/ 236 h 715"/>
                <a:gd name="T94" fmla="*/ 97 w 715"/>
                <a:gd name="T95" fmla="*/ 168 h 715"/>
                <a:gd name="T96" fmla="*/ 216 w 715"/>
                <a:gd name="T97" fmla="*/ 145 h 715"/>
                <a:gd name="T98" fmla="*/ 285 w 715"/>
                <a:gd name="T99" fmla="*/ 114 h 715"/>
                <a:gd name="T100" fmla="*/ 307 w 715"/>
                <a:gd name="T101" fmla="*/ 40 h 715"/>
                <a:gd name="T102" fmla="*/ 408 w 715"/>
                <a:gd name="T103" fmla="*/ 40 h 715"/>
                <a:gd name="T104" fmla="*/ 432 w 715"/>
                <a:gd name="T105" fmla="*/ 114 h 715"/>
                <a:gd name="T106" fmla="*/ 479 w 715"/>
                <a:gd name="T107" fmla="*/ 134 h 715"/>
                <a:gd name="T108" fmla="*/ 547 w 715"/>
                <a:gd name="T109" fmla="*/ 97 h 715"/>
                <a:gd name="T110" fmla="*/ 571 w 715"/>
                <a:gd name="T111" fmla="*/ 215 h 715"/>
                <a:gd name="T112" fmla="*/ 581 w 715"/>
                <a:gd name="T113" fmla="*/ 236 h 715"/>
                <a:gd name="T114" fmla="*/ 607 w 715"/>
                <a:gd name="T115" fmla="*/ 307 h 715"/>
                <a:gd name="T116" fmla="*/ 679 w 715"/>
                <a:gd name="T117" fmla="*/ 357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5" h="715">
                  <a:moveTo>
                    <a:pt x="710" y="297"/>
                  </a:moveTo>
                  <a:cubicBezTo>
                    <a:pt x="710" y="296"/>
                    <a:pt x="710" y="296"/>
                    <a:pt x="710" y="296"/>
                  </a:cubicBezTo>
                  <a:cubicBezTo>
                    <a:pt x="707" y="281"/>
                    <a:pt x="694" y="271"/>
                    <a:pt x="680" y="271"/>
                  </a:cubicBezTo>
                  <a:cubicBezTo>
                    <a:pt x="634" y="271"/>
                    <a:pt x="634" y="271"/>
                    <a:pt x="634" y="271"/>
                  </a:cubicBezTo>
                  <a:cubicBezTo>
                    <a:pt x="630" y="255"/>
                    <a:pt x="624" y="240"/>
                    <a:pt x="614" y="223"/>
                  </a:cubicBezTo>
                  <a:cubicBezTo>
                    <a:pt x="647" y="190"/>
                    <a:pt x="647" y="190"/>
                    <a:pt x="647" y="190"/>
                  </a:cubicBezTo>
                  <a:cubicBezTo>
                    <a:pt x="658" y="179"/>
                    <a:pt x="659" y="163"/>
                    <a:pt x="650" y="151"/>
                  </a:cubicBezTo>
                  <a:cubicBezTo>
                    <a:pt x="626" y="117"/>
                    <a:pt x="597" y="88"/>
                    <a:pt x="564" y="65"/>
                  </a:cubicBezTo>
                  <a:cubicBezTo>
                    <a:pt x="552" y="56"/>
                    <a:pt x="535" y="57"/>
                    <a:pt x="525" y="68"/>
                  </a:cubicBezTo>
                  <a:cubicBezTo>
                    <a:pt x="493" y="100"/>
                    <a:pt x="493" y="100"/>
                    <a:pt x="493" y="100"/>
                  </a:cubicBezTo>
                  <a:cubicBezTo>
                    <a:pt x="477" y="92"/>
                    <a:pt x="461" y="86"/>
                    <a:pt x="444" y="80"/>
                  </a:cubicBezTo>
                  <a:cubicBezTo>
                    <a:pt x="444" y="35"/>
                    <a:pt x="444" y="35"/>
                    <a:pt x="444" y="35"/>
                  </a:cubicBezTo>
                  <a:cubicBezTo>
                    <a:pt x="444" y="20"/>
                    <a:pt x="433" y="7"/>
                    <a:pt x="419" y="5"/>
                  </a:cubicBezTo>
                  <a:cubicBezTo>
                    <a:pt x="399" y="2"/>
                    <a:pt x="380" y="0"/>
                    <a:pt x="358" y="0"/>
                  </a:cubicBezTo>
                  <a:cubicBezTo>
                    <a:pt x="338" y="0"/>
                    <a:pt x="317" y="2"/>
                    <a:pt x="296" y="6"/>
                  </a:cubicBezTo>
                  <a:cubicBezTo>
                    <a:pt x="295" y="6"/>
                    <a:pt x="295" y="6"/>
                    <a:pt x="295" y="6"/>
                  </a:cubicBezTo>
                  <a:cubicBezTo>
                    <a:pt x="281" y="9"/>
                    <a:pt x="271" y="21"/>
                    <a:pt x="271" y="35"/>
                  </a:cubicBezTo>
                  <a:cubicBezTo>
                    <a:pt x="271" y="81"/>
                    <a:pt x="271" y="81"/>
                    <a:pt x="271" y="81"/>
                  </a:cubicBezTo>
                  <a:cubicBezTo>
                    <a:pt x="255" y="86"/>
                    <a:pt x="239" y="93"/>
                    <a:pt x="223" y="101"/>
                  </a:cubicBezTo>
                  <a:cubicBezTo>
                    <a:pt x="191" y="69"/>
                    <a:pt x="191" y="69"/>
                    <a:pt x="191" y="69"/>
                  </a:cubicBezTo>
                  <a:cubicBezTo>
                    <a:pt x="180" y="58"/>
                    <a:pt x="163" y="57"/>
                    <a:pt x="151" y="66"/>
                  </a:cubicBezTo>
                  <a:cubicBezTo>
                    <a:pt x="117" y="90"/>
                    <a:pt x="88" y="119"/>
                    <a:pt x="65" y="151"/>
                  </a:cubicBezTo>
                  <a:cubicBezTo>
                    <a:pt x="64" y="152"/>
                    <a:pt x="64" y="152"/>
                    <a:pt x="64" y="152"/>
                  </a:cubicBezTo>
                  <a:cubicBezTo>
                    <a:pt x="57" y="164"/>
                    <a:pt x="59" y="181"/>
                    <a:pt x="69" y="191"/>
                  </a:cubicBezTo>
                  <a:cubicBezTo>
                    <a:pt x="101" y="223"/>
                    <a:pt x="101" y="223"/>
                    <a:pt x="101" y="223"/>
                  </a:cubicBezTo>
                  <a:cubicBezTo>
                    <a:pt x="93" y="239"/>
                    <a:pt x="87" y="255"/>
                    <a:pt x="81" y="271"/>
                  </a:cubicBezTo>
                  <a:cubicBezTo>
                    <a:pt x="35" y="271"/>
                    <a:pt x="35" y="271"/>
                    <a:pt x="35" y="271"/>
                  </a:cubicBezTo>
                  <a:cubicBezTo>
                    <a:pt x="21" y="271"/>
                    <a:pt x="8" y="282"/>
                    <a:pt x="5" y="297"/>
                  </a:cubicBezTo>
                  <a:cubicBezTo>
                    <a:pt x="5" y="297"/>
                    <a:pt x="5" y="297"/>
                    <a:pt x="5" y="297"/>
                  </a:cubicBezTo>
                  <a:cubicBezTo>
                    <a:pt x="2" y="319"/>
                    <a:pt x="0" y="340"/>
                    <a:pt x="0" y="358"/>
                  </a:cubicBezTo>
                  <a:cubicBezTo>
                    <a:pt x="0" y="379"/>
                    <a:pt x="3" y="401"/>
                    <a:pt x="7" y="420"/>
                  </a:cubicBezTo>
                  <a:cubicBezTo>
                    <a:pt x="10" y="434"/>
                    <a:pt x="23" y="443"/>
                    <a:pt x="37" y="443"/>
                  </a:cubicBezTo>
                  <a:cubicBezTo>
                    <a:pt x="82" y="443"/>
                    <a:pt x="82" y="443"/>
                    <a:pt x="82" y="443"/>
                  </a:cubicBezTo>
                  <a:cubicBezTo>
                    <a:pt x="87" y="459"/>
                    <a:pt x="94" y="475"/>
                    <a:pt x="102" y="492"/>
                  </a:cubicBezTo>
                  <a:cubicBezTo>
                    <a:pt x="70" y="525"/>
                    <a:pt x="70" y="525"/>
                    <a:pt x="70" y="525"/>
                  </a:cubicBezTo>
                  <a:cubicBezTo>
                    <a:pt x="60" y="535"/>
                    <a:pt x="58" y="550"/>
                    <a:pt x="66" y="563"/>
                  </a:cubicBezTo>
                  <a:cubicBezTo>
                    <a:pt x="66" y="563"/>
                    <a:pt x="66" y="563"/>
                    <a:pt x="66" y="563"/>
                  </a:cubicBezTo>
                  <a:cubicBezTo>
                    <a:pt x="89" y="596"/>
                    <a:pt x="118" y="625"/>
                    <a:pt x="152" y="650"/>
                  </a:cubicBezTo>
                  <a:cubicBezTo>
                    <a:pt x="164" y="659"/>
                    <a:pt x="181" y="657"/>
                    <a:pt x="192" y="647"/>
                  </a:cubicBezTo>
                  <a:cubicBezTo>
                    <a:pt x="224" y="614"/>
                    <a:pt x="224" y="614"/>
                    <a:pt x="224" y="614"/>
                  </a:cubicBezTo>
                  <a:cubicBezTo>
                    <a:pt x="237" y="621"/>
                    <a:pt x="249" y="626"/>
                    <a:pt x="264" y="631"/>
                  </a:cubicBezTo>
                  <a:cubicBezTo>
                    <a:pt x="264" y="633"/>
                    <a:pt x="264" y="633"/>
                    <a:pt x="264" y="633"/>
                  </a:cubicBezTo>
                  <a:cubicBezTo>
                    <a:pt x="272" y="635"/>
                    <a:pt x="272" y="635"/>
                    <a:pt x="272" y="635"/>
                  </a:cubicBezTo>
                  <a:cubicBezTo>
                    <a:pt x="272" y="679"/>
                    <a:pt x="272" y="679"/>
                    <a:pt x="272" y="679"/>
                  </a:cubicBezTo>
                  <a:cubicBezTo>
                    <a:pt x="272" y="695"/>
                    <a:pt x="283" y="708"/>
                    <a:pt x="298" y="710"/>
                  </a:cubicBezTo>
                  <a:cubicBezTo>
                    <a:pt x="317" y="713"/>
                    <a:pt x="337" y="715"/>
                    <a:pt x="359" y="715"/>
                  </a:cubicBezTo>
                  <a:cubicBezTo>
                    <a:pt x="380" y="715"/>
                    <a:pt x="400" y="713"/>
                    <a:pt x="419" y="710"/>
                  </a:cubicBezTo>
                  <a:cubicBezTo>
                    <a:pt x="434" y="708"/>
                    <a:pt x="445" y="695"/>
                    <a:pt x="445" y="679"/>
                  </a:cubicBezTo>
                  <a:cubicBezTo>
                    <a:pt x="445" y="634"/>
                    <a:pt x="445" y="634"/>
                    <a:pt x="445" y="634"/>
                  </a:cubicBezTo>
                  <a:cubicBezTo>
                    <a:pt x="461" y="630"/>
                    <a:pt x="477" y="623"/>
                    <a:pt x="493" y="614"/>
                  </a:cubicBezTo>
                  <a:cubicBezTo>
                    <a:pt x="525" y="646"/>
                    <a:pt x="525" y="646"/>
                    <a:pt x="525" y="646"/>
                  </a:cubicBezTo>
                  <a:cubicBezTo>
                    <a:pt x="535" y="657"/>
                    <a:pt x="552" y="659"/>
                    <a:pt x="565" y="650"/>
                  </a:cubicBezTo>
                  <a:cubicBezTo>
                    <a:pt x="598" y="626"/>
                    <a:pt x="627" y="597"/>
                    <a:pt x="651" y="563"/>
                  </a:cubicBezTo>
                  <a:cubicBezTo>
                    <a:pt x="660" y="551"/>
                    <a:pt x="658" y="535"/>
                    <a:pt x="648" y="525"/>
                  </a:cubicBezTo>
                  <a:cubicBezTo>
                    <a:pt x="615" y="492"/>
                    <a:pt x="615" y="492"/>
                    <a:pt x="615" y="492"/>
                  </a:cubicBezTo>
                  <a:cubicBezTo>
                    <a:pt x="622" y="478"/>
                    <a:pt x="629" y="463"/>
                    <a:pt x="635" y="443"/>
                  </a:cubicBezTo>
                  <a:cubicBezTo>
                    <a:pt x="680" y="443"/>
                    <a:pt x="680" y="443"/>
                    <a:pt x="680" y="443"/>
                  </a:cubicBezTo>
                  <a:cubicBezTo>
                    <a:pt x="694" y="443"/>
                    <a:pt x="707" y="433"/>
                    <a:pt x="710" y="419"/>
                  </a:cubicBezTo>
                  <a:cubicBezTo>
                    <a:pt x="710" y="418"/>
                    <a:pt x="710" y="418"/>
                    <a:pt x="710" y="418"/>
                  </a:cubicBezTo>
                  <a:cubicBezTo>
                    <a:pt x="713" y="395"/>
                    <a:pt x="715" y="375"/>
                    <a:pt x="715" y="357"/>
                  </a:cubicBezTo>
                  <a:cubicBezTo>
                    <a:pt x="715" y="339"/>
                    <a:pt x="713" y="319"/>
                    <a:pt x="710" y="297"/>
                  </a:cubicBezTo>
                  <a:close/>
                  <a:moveTo>
                    <a:pt x="675" y="407"/>
                  </a:moveTo>
                  <a:cubicBezTo>
                    <a:pt x="608" y="407"/>
                    <a:pt x="608" y="407"/>
                    <a:pt x="608" y="407"/>
                  </a:cubicBezTo>
                  <a:cubicBezTo>
                    <a:pt x="601" y="431"/>
                    <a:pt x="601" y="431"/>
                    <a:pt x="601" y="431"/>
                  </a:cubicBezTo>
                  <a:cubicBezTo>
                    <a:pt x="601" y="432"/>
                    <a:pt x="601" y="432"/>
                    <a:pt x="601" y="432"/>
                  </a:cubicBezTo>
                  <a:cubicBezTo>
                    <a:pt x="595" y="451"/>
                    <a:pt x="588" y="466"/>
                    <a:pt x="581" y="479"/>
                  </a:cubicBezTo>
                  <a:cubicBezTo>
                    <a:pt x="572" y="500"/>
                    <a:pt x="572" y="500"/>
                    <a:pt x="572" y="500"/>
                  </a:cubicBezTo>
                  <a:cubicBezTo>
                    <a:pt x="619" y="547"/>
                    <a:pt x="619" y="547"/>
                    <a:pt x="619" y="547"/>
                  </a:cubicBezTo>
                  <a:cubicBezTo>
                    <a:pt x="599" y="574"/>
                    <a:pt x="575" y="598"/>
                    <a:pt x="548" y="618"/>
                  </a:cubicBezTo>
                  <a:cubicBezTo>
                    <a:pt x="500" y="570"/>
                    <a:pt x="500" y="570"/>
                    <a:pt x="500" y="570"/>
                  </a:cubicBezTo>
                  <a:cubicBezTo>
                    <a:pt x="481" y="580"/>
                    <a:pt x="481" y="580"/>
                    <a:pt x="481" y="580"/>
                  </a:cubicBezTo>
                  <a:cubicBezTo>
                    <a:pt x="480" y="580"/>
                    <a:pt x="480" y="580"/>
                    <a:pt x="480" y="580"/>
                  </a:cubicBezTo>
                  <a:cubicBezTo>
                    <a:pt x="464" y="589"/>
                    <a:pt x="447" y="596"/>
                    <a:pt x="431" y="601"/>
                  </a:cubicBezTo>
                  <a:cubicBezTo>
                    <a:pt x="409" y="606"/>
                    <a:pt x="409" y="606"/>
                    <a:pt x="409" y="606"/>
                  </a:cubicBezTo>
                  <a:cubicBezTo>
                    <a:pt x="409" y="675"/>
                    <a:pt x="409" y="675"/>
                    <a:pt x="409" y="675"/>
                  </a:cubicBezTo>
                  <a:cubicBezTo>
                    <a:pt x="393" y="678"/>
                    <a:pt x="376" y="679"/>
                    <a:pt x="359" y="679"/>
                  </a:cubicBezTo>
                  <a:cubicBezTo>
                    <a:pt x="341" y="679"/>
                    <a:pt x="324" y="678"/>
                    <a:pt x="308" y="675"/>
                  </a:cubicBezTo>
                  <a:cubicBezTo>
                    <a:pt x="308" y="606"/>
                    <a:pt x="308" y="606"/>
                    <a:pt x="308" y="606"/>
                  </a:cubicBezTo>
                  <a:cubicBezTo>
                    <a:pt x="294" y="603"/>
                    <a:pt x="294" y="603"/>
                    <a:pt x="294" y="603"/>
                  </a:cubicBezTo>
                  <a:cubicBezTo>
                    <a:pt x="287" y="601"/>
                    <a:pt x="287" y="601"/>
                    <a:pt x="287" y="601"/>
                  </a:cubicBezTo>
                  <a:cubicBezTo>
                    <a:pt x="267" y="595"/>
                    <a:pt x="252" y="588"/>
                    <a:pt x="237" y="580"/>
                  </a:cubicBezTo>
                  <a:cubicBezTo>
                    <a:pt x="217" y="570"/>
                    <a:pt x="217" y="570"/>
                    <a:pt x="217" y="570"/>
                  </a:cubicBezTo>
                  <a:cubicBezTo>
                    <a:pt x="170" y="618"/>
                    <a:pt x="170" y="618"/>
                    <a:pt x="170" y="618"/>
                  </a:cubicBezTo>
                  <a:cubicBezTo>
                    <a:pt x="142" y="598"/>
                    <a:pt x="118" y="574"/>
                    <a:pt x="99" y="547"/>
                  </a:cubicBezTo>
                  <a:cubicBezTo>
                    <a:pt x="147" y="499"/>
                    <a:pt x="147" y="499"/>
                    <a:pt x="147" y="499"/>
                  </a:cubicBezTo>
                  <a:cubicBezTo>
                    <a:pt x="136" y="479"/>
                    <a:pt x="136" y="479"/>
                    <a:pt x="136" y="479"/>
                  </a:cubicBezTo>
                  <a:cubicBezTo>
                    <a:pt x="127" y="462"/>
                    <a:pt x="120" y="445"/>
                    <a:pt x="116" y="429"/>
                  </a:cubicBezTo>
                  <a:cubicBezTo>
                    <a:pt x="109" y="407"/>
                    <a:pt x="109" y="407"/>
                    <a:pt x="109" y="407"/>
                  </a:cubicBezTo>
                  <a:cubicBezTo>
                    <a:pt x="41" y="407"/>
                    <a:pt x="41" y="407"/>
                    <a:pt x="41" y="407"/>
                  </a:cubicBezTo>
                  <a:cubicBezTo>
                    <a:pt x="38" y="392"/>
                    <a:pt x="36" y="375"/>
                    <a:pt x="36" y="358"/>
                  </a:cubicBezTo>
                  <a:cubicBezTo>
                    <a:pt x="36" y="343"/>
                    <a:pt x="37" y="326"/>
                    <a:pt x="40" y="307"/>
                  </a:cubicBezTo>
                  <a:cubicBezTo>
                    <a:pt x="108" y="307"/>
                    <a:pt x="108" y="307"/>
                    <a:pt x="108" y="307"/>
                  </a:cubicBezTo>
                  <a:cubicBezTo>
                    <a:pt x="114" y="286"/>
                    <a:pt x="114" y="286"/>
                    <a:pt x="114" y="286"/>
                  </a:cubicBezTo>
                  <a:cubicBezTo>
                    <a:pt x="120" y="268"/>
                    <a:pt x="126" y="252"/>
                    <a:pt x="135" y="236"/>
                  </a:cubicBezTo>
                  <a:cubicBezTo>
                    <a:pt x="145" y="216"/>
                    <a:pt x="145" y="216"/>
                    <a:pt x="145" y="216"/>
                  </a:cubicBezTo>
                  <a:cubicBezTo>
                    <a:pt x="97" y="168"/>
                    <a:pt x="97" y="168"/>
                    <a:pt x="97" y="168"/>
                  </a:cubicBezTo>
                  <a:cubicBezTo>
                    <a:pt x="117" y="141"/>
                    <a:pt x="141" y="118"/>
                    <a:pt x="168" y="97"/>
                  </a:cubicBezTo>
                  <a:cubicBezTo>
                    <a:pt x="216" y="145"/>
                    <a:pt x="216" y="145"/>
                    <a:pt x="216" y="145"/>
                  </a:cubicBezTo>
                  <a:cubicBezTo>
                    <a:pt x="236" y="135"/>
                    <a:pt x="236" y="135"/>
                    <a:pt x="236" y="135"/>
                  </a:cubicBezTo>
                  <a:cubicBezTo>
                    <a:pt x="252" y="126"/>
                    <a:pt x="269" y="119"/>
                    <a:pt x="285" y="114"/>
                  </a:cubicBezTo>
                  <a:cubicBezTo>
                    <a:pt x="307" y="108"/>
                    <a:pt x="307" y="108"/>
                    <a:pt x="307" y="108"/>
                  </a:cubicBezTo>
                  <a:cubicBezTo>
                    <a:pt x="307" y="40"/>
                    <a:pt x="307" y="40"/>
                    <a:pt x="307" y="40"/>
                  </a:cubicBezTo>
                  <a:cubicBezTo>
                    <a:pt x="324" y="37"/>
                    <a:pt x="341" y="36"/>
                    <a:pt x="358" y="36"/>
                  </a:cubicBezTo>
                  <a:cubicBezTo>
                    <a:pt x="376" y="36"/>
                    <a:pt x="392" y="37"/>
                    <a:pt x="408" y="40"/>
                  </a:cubicBezTo>
                  <a:cubicBezTo>
                    <a:pt x="408" y="107"/>
                    <a:pt x="408" y="107"/>
                    <a:pt x="408" y="107"/>
                  </a:cubicBezTo>
                  <a:cubicBezTo>
                    <a:pt x="432" y="114"/>
                    <a:pt x="432" y="114"/>
                    <a:pt x="432" y="114"/>
                  </a:cubicBezTo>
                  <a:cubicBezTo>
                    <a:pt x="432" y="114"/>
                    <a:pt x="432" y="114"/>
                    <a:pt x="432" y="114"/>
                  </a:cubicBezTo>
                  <a:cubicBezTo>
                    <a:pt x="449" y="120"/>
                    <a:pt x="464" y="126"/>
                    <a:pt x="479" y="134"/>
                  </a:cubicBezTo>
                  <a:cubicBezTo>
                    <a:pt x="498" y="145"/>
                    <a:pt x="498" y="145"/>
                    <a:pt x="498" y="145"/>
                  </a:cubicBezTo>
                  <a:cubicBezTo>
                    <a:pt x="547" y="97"/>
                    <a:pt x="547" y="97"/>
                    <a:pt x="547" y="97"/>
                  </a:cubicBezTo>
                  <a:cubicBezTo>
                    <a:pt x="574" y="117"/>
                    <a:pt x="598" y="140"/>
                    <a:pt x="618" y="168"/>
                  </a:cubicBezTo>
                  <a:cubicBezTo>
                    <a:pt x="571" y="215"/>
                    <a:pt x="571" y="215"/>
                    <a:pt x="571" y="215"/>
                  </a:cubicBezTo>
                  <a:cubicBezTo>
                    <a:pt x="580" y="235"/>
                    <a:pt x="580" y="235"/>
                    <a:pt x="580" y="235"/>
                  </a:cubicBezTo>
                  <a:cubicBezTo>
                    <a:pt x="581" y="236"/>
                    <a:pt x="581" y="236"/>
                    <a:pt x="581" y="236"/>
                  </a:cubicBezTo>
                  <a:cubicBezTo>
                    <a:pt x="591" y="254"/>
                    <a:pt x="597" y="270"/>
                    <a:pt x="601" y="285"/>
                  </a:cubicBezTo>
                  <a:cubicBezTo>
                    <a:pt x="607" y="307"/>
                    <a:pt x="607" y="307"/>
                    <a:pt x="607" y="307"/>
                  </a:cubicBezTo>
                  <a:cubicBezTo>
                    <a:pt x="675" y="307"/>
                    <a:pt x="675" y="307"/>
                    <a:pt x="675" y="307"/>
                  </a:cubicBezTo>
                  <a:cubicBezTo>
                    <a:pt x="678" y="325"/>
                    <a:pt x="679" y="342"/>
                    <a:pt x="679" y="357"/>
                  </a:cubicBezTo>
                  <a:cubicBezTo>
                    <a:pt x="679" y="372"/>
                    <a:pt x="678" y="388"/>
                    <a:pt x="675" y="4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1" name="Freeform 8">
              <a:extLst>
                <a:ext uri="{FF2B5EF4-FFF2-40B4-BE49-F238E27FC236}">
                  <a16:creationId xmlns:a16="http://schemas.microsoft.com/office/drawing/2014/main" id="{8EDFF5EA-1091-B7A4-A2F3-B7564565279A}"/>
                </a:ext>
                <a:ext uri="{C183D7F6-B498-43B3-948B-1728B52AA6E4}">
                  <adec:decorative xmlns:adec="http://schemas.microsoft.com/office/drawing/2017/decorative" val="1"/>
                </a:ext>
              </a:extLst>
            </p:cNvPr>
            <p:cNvSpPr>
              <a:spLocks noEditPoints="1"/>
            </p:cNvSpPr>
            <p:nvPr/>
          </p:nvSpPr>
          <p:spPr bwMode="auto">
            <a:xfrm>
              <a:off x="16267113" y="6338888"/>
              <a:ext cx="1176338" cy="1181100"/>
            </a:xfrm>
            <a:custGeom>
              <a:avLst/>
              <a:gdLst>
                <a:gd name="T0" fmla="*/ 194 w 388"/>
                <a:gd name="T1" fmla="*/ 0 h 389"/>
                <a:gd name="T2" fmla="*/ 0 w 388"/>
                <a:gd name="T3" fmla="*/ 194 h 389"/>
                <a:gd name="T4" fmla="*/ 194 w 388"/>
                <a:gd name="T5" fmla="*/ 389 h 389"/>
                <a:gd name="T6" fmla="*/ 388 w 388"/>
                <a:gd name="T7" fmla="*/ 195 h 389"/>
                <a:gd name="T8" fmla="*/ 194 w 388"/>
                <a:gd name="T9" fmla="*/ 0 h 389"/>
                <a:gd name="T10" fmla="*/ 194 w 388"/>
                <a:gd name="T11" fmla="*/ 353 h 389"/>
                <a:gd name="T12" fmla="*/ 36 w 388"/>
                <a:gd name="T13" fmla="*/ 194 h 389"/>
                <a:gd name="T14" fmla="*/ 194 w 388"/>
                <a:gd name="T15" fmla="*/ 36 h 389"/>
                <a:gd name="T16" fmla="*/ 352 w 388"/>
                <a:gd name="T17" fmla="*/ 195 h 389"/>
                <a:gd name="T18" fmla="*/ 194 w 388"/>
                <a:gd name="T19" fmla="*/ 353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8" h="389">
                  <a:moveTo>
                    <a:pt x="194" y="0"/>
                  </a:moveTo>
                  <a:cubicBezTo>
                    <a:pt x="87" y="0"/>
                    <a:pt x="0" y="87"/>
                    <a:pt x="0" y="194"/>
                  </a:cubicBezTo>
                  <a:cubicBezTo>
                    <a:pt x="0" y="301"/>
                    <a:pt x="87" y="389"/>
                    <a:pt x="194" y="389"/>
                  </a:cubicBezTo>
                  <a:cubicBezTo>
                    <a:pt x="301" y="389"/>
                    <a:pt x="388" y="302"/>
                    <a:pt x="388" y="195"/>
                  </a:cubicBezTo>
                  <a:cubicBezTo>
                    <a:pt x="388" y="87"/>
                    <a:pt x="301" y="0"/>
                    <a:pt x="194" y="0"/>
                  </a:cubicBezTo>
                  <a:close/>
                  <a:moveTo>
                    <a:pt x="194" y="353"/>
                  </a:moveTo>
                  <a:cubicBezTo>
                    <a:pt x="107" y="353"/>
                    <a:pt x="36" y="282"/>
                    <a:pt x="36" y="194"/>
                  </a:cubicBezTo>
                  <a:cubicBezTo>
                    <a:pt x="36" y="107"/>
                    <a:pt x="107" y="36"/>
                    <a:pt x="194" y="36"/>
                  </a:cubicBezTo>
                  <a:cubicBezTo>
                    <a:pt x="281" y="36"/>
                    <a:pt x="352" y="107"/>
                    <a:pt x="352" y="195"/>
                  </a:cubicBezTo>
                  <a:cubicBezTo>
                    <a:pt x="352" y="282"/>
                    <a:pt x="281" y="353"/>
                    <a:pt x="194"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2" name="Freeform 9">
              <a:extLst>
                <a:ext uri="{FF2B5EF4-FFF2-40B4-BE49-F238E27FC236}">
                  <a16:creationId xmlns:a16="http://schemas.microsoft.com/office/drawing/2014/main" id="{C7DB7219-681B-DB69-6848-DE8F0B331440}"/>
                </a:ext>
                <a:ext uri="{C183D7F6-B498-43B3-948B-1728B52AA6E4}">
                  <adec:decorative xmlns:adec="http://schemas.microsoft.com/office/drawing/2017/decorative" val="1"/>
                </a:ext>
              </a:extLst>
            </p:cNvPr>
            <p:cNvSpPr>
              <a:spLocks noEditPoints="1"/>
            </p:cNvSpPr>
            <p:nvPr/>
          </p:nvSpPr>
          <p:spPr bwMode="auto">
            <a:xfrm>
              <a:off x="18003838" y="6348413"/>
              <a:ext cx="1335088" cy="1341438"/>
            </a:xfrm>
            <a:custGeom>
              <a:avLst/>
              <a:gdLst>
                <a:gd name="T0" fmla="*/ 437 w 441"/>
                <a:gd name="T1" fmla="*/ 183 h 442"/>
                <a:gd name="T2" fmla="*/ 391 w 441"/>
                <a:gd name="T3" fmla="*/ 162 h 442"/>
                <a:gd name="T4" fmla="*/ 398 w 441"/>
                <a:gd name="T5" fmla="*/ 126 h 442"/>
                <a:gd name="T6" fmla="*/ 348 w 441"/>
                <a:gd name="T7" fmla="*/ 40 h 442"/>
                <a:gd name="T8" fmla="*/ 299 w 441"/>
                <a:gd name="T9" fmla="*/ 59 h 442"/>
                <a:gd name="T10" fmla="*/ 279 w 441"/>
                <a:gd name="T11" fmla="*/ 28 h 442"/>
                <a:gd name="T12" fmla="*/ 221 w 441"/>
                <a:gd name="T13" fmla="*/ 0 h 442"/>
                <a:gd name="T14" fmla="*/ 181 w 441"/>
                <a:gd name="T15" fmla="*/ 4 h 442"/>
                <a:gd name="T16" fmla="*/ 161 w 441"/>
                <a:gd name="T17" fmla="*/ 51 h 442"/>
                <a:gd name="T18" fmla="*/ 126 w 441"/>
                <a:gd name="T19" fmla="*/ 44 h 442"/>
                <a:gd name="T20" fmla="*/ 40 w 441"/>
                <a:gd name="T21" fmla="*/ 94 h 442"/>
                <a:gd name="T22" fmla="*/ 43 w 441"/>
                <a:gd name="T23" fmla="*/ 127 h 442"/>
                <a:gd name="T24" fmla="*/ 50 w 441"/>
                <a:gd name="T25" fmla="*/ 162 h 442"/>
                <a:gd name="T26" fmla="*/ 3 w 441"/>
                <a:gd name="T27" fmla="*/ 183 h 442"/>
                <a:gd name="T28" fmla="*/ 0 w 441"/>
                <a:gd name="T29" fmla="*/ 221 h 442"/>
                <a:gd name="T30" fmla="*/ 29 w 441"/>
                <a:gd name="T31" fmla="*/ 279 h 442"/>
                <a:gd name="T32" fmla="*/ 59 w 441"/>
                <a:gd name="T33" fmla="*/ 300 h 442"/>
                <a:gd name="T34" fmla="*/ 40 w 441"/>
                <a:gd name="T35" fmla="*/ 347 h 442"/>
                <a:gd name="T36" fmla="*/ 93 w 441"/>
                <a:gd name="T37" fmla="*/ 401 h 442"/>
                <a:gd name="T38" fmla="*/ 142 w 441"/>
                <a:gd name="T39" fmla="*/ 383 h 442"/>
                <a:gd name="T40" fmla="*/ 157 w 441"/>
                <a:gd name="T41" fmla="*/ 391 h 442"/>
                <a:gd name="T42" fmla="*/ 162 w 441"/>
                <a:gd name="T43" fmla="*/ 413 h 442"/>
                <a:gd name="T44" fmla="*/ 221 w 441"/>
                <a:gd name="T45" fmla="*/ 442 h 442"/>
                <a:gd name="T46" fmla="*/ 279 w 441"/>
                <a:gd name="T47" fmla="*/ 413 h 442"/>
                <a:gd name="T48" fmla="*/ 300 w 441"/>
                <a:gd name="T49" fmla="*/ 383 h 442"/>
                <a:gd name="T50" fmla="*/ 348 w 441"/>
                <a:gd name="T51" fmla="*/ 401 h 442"/>
                <a:gd name="T52" fmla="*/ 398 w 441"/>
                <a:gd name="T53" fmla="*/ 316 h 442"/>
                <a:gd name="T54" fmla="*/ 391 w 441"/>
                <a:gd name="T55" fmla="*/ 279 h 442"/>
                <a:gd name="T56" fmla="*/ 437 w 441"/>
                <a:gd name="T57" fmla="*/ 259 h 442"/>
                <a:gd name="T58" fmla="*/ 441 w 441"/>
                <a:gd name="T59" fmla="*/ 221 h 442"/>
                <a:gd name="T60" fmla="*/ 403 w 441"/>
                <a:gd name="T61" fmla="*/ 243 h 442"/>
                <a:gd name="T62" fmla="*/ 360 w 441"/>
                <a:gd name="T63" fmla="*/ 257 h 442"/>
                <a:gd name="T64" fmla="*/ 347 w 441"/>
                <a:gd name="T65" fmla="*/ 290 h 442"/>
                <a:gd name="T66" fmla="*/ 366 w 441"/>
                <a:gd name="T67" fmla="*/ 335 h 442"/>
                <a:gd name="T68" fmla="*/ 306 w 441"/>
                <a:gd name="T69" fmla="*/ 339 h 442"/>
                <a:gd name="T70" fmla="*/ 290 w 441"/>
                <a:gd name="T71" fmla="*/ 348 h 442"/>
                <a:gd name="T72" fmla="*/ 243 w 441"/>
                <a:gd name="T73" fmla="*/ 363 h 442"/>
                <a:gd name="T74" fmla="*/ 221 w 441"/>
                <a:gd name="T75" fmla="*/ 406 h 442"/>
                <a:gd name="T76" fmla="*/ 198 w 441"/>
                <a:gd name="T77" fmla="*/ 363 h 442"/>
                <a:gd name="T78" fmla="*/ 180 w 441"/>
                <a:gd name="T79" fmla="*/ 359 h 442"/>
                <a:gd name="T80" fmla="*/ 135 w 441"/>
                <a:gd name="T81" fmla="*/ 339 h 442"/>
                <a:gd name="T82" fmla="*/ 75 w 441"/>
                <a:gd name="T83" fmla="*/ 335 h 442"/>
                <a:gd name="T84" fmla="*/ 94 w 441"/>
                <a:gd name="T85" fmla="*/ 290 h 442"/>
                <a:gd name="T86" fmla="*/ 77 w 441"/>
                <a:gd name="T87" fmla="*/ 243 h 442"/>
                <a:gd name="T88" fmla="*/ 36 w 441"/>
                <a:gd name="T89" fmla="*/ 221 h 442"/>
                <a:gd name="T90" fmla="*/ 77 w 441"/>
                <a:gd name="T91" fmla="*/ 198 h 442"/>
                <a:gd name="T92" fmla="*/ 94 w 441"/>
                <a:gd name="T93" fmla="*/ 152 h 442"/>
                <a:gd name="T94" fmla="*/ 74 w 441"/>
                <a:gd name="T95" fmla="*/ 107 h 442"/>
                <a:gd name="T96" fmla="*/ 135 w 441"/>
                <a:gd name="T97" fmla="*/ 103 h 442"/>
                <a:gd name="T98" fmla="*/ 179 w 441"/>
                <a:gd name="T99" fmla="*/ 83 h 442"/>
                <a:gd name="T100" fmla="*/ 197 w 441"/>
                <a:gd name="T101" fmla="*/ 38 h 442"/>
                <a:gd name="T102" fmla="*/ 243 w 441"/>
                <a:gd name="T103" fmla="*/ 77 h 442"/>
                <a:gd name="T104" fmla="*/ 263 w 441"/>
                <a:gd name="T105" fmla="*/ 83 h 442"/>
                <a:gd name="T106" fmla="*/ 305 w 441"/>
                <a:gd name="T107" fmla="*/ 103 h 442"/>
                <a:gd name="T108" fmla="*/ 366 w 441"/>
                <a:gd name="T109" fmla="*/ 107 h 442"/>
                <a:gd name="T110" fmla="*/ 346 w 441"/>
                <a:gd name="T111" fmla="*/ 151 h 442"/>
                <a:gd name="T112" fmla="*/ 358 w 441"/>
                <a:gd name="T113" fmla="*/ 179 h 442"/>
                <a:gd name="T114" fmla="*/ 403 w 441"/>
                <a:gd name="T115" fmla="*/ 198 h 442"/>
                <a:gd name="T116" fmla="*/ 403 w 441"/>
                <a:gd name="T117" fmla="*/ 24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1" h="442">
                  <a:moveTo>
                    <a:pt x="438" y="184"/>
                  </a:moveTo>
                  <a:cubicBezTo>
                    <a:pt x="437" y="183"/>
                    <a:pt x="437" y="183"/>
                    <a:pt x="437" y="183"/>
                  </a:cubicBezTo>
                  <a:cubicBezTo>
                    <a:pt x="435" y="171"/>
                    <a:pt x="425" y="162"/>
                    <a:pt x="412" y="162"/>
                  </a:cubicBezTo>
                  <a:cubicBezTo>
                    <a:pt x="391" y="162"/>
                    <a:pt x="391" y="162"/>
                    <a:pt x="391" y="162"/>
                  </a:cubicBezTo>
                  <a:cubicBezTo>
                    <a:pt x="388" y="156"/>
                    <a:pt x="386" y="149"/>
                    <a:pt x="382" y="142"/>
                  </a:cubicBezTo>
                  <a:cubicBezTo>
                    <a:pt x="398" y="126"/>
                    <a:pt x="398" y="126"/>
                    <a:pt x="398" y="126"/>
                  </a:cubicBezTo>
                  <a:cubicBezTo>
                    <a:pt x="407" y="117"/>
                    <a:pt x="408" y="103"/>
                    <a:pt x="401" y="93"/>
                  </a:cubicBezTo>
                  <a:cubicBezTo>
                    <a:pt x="386" y="73"/>
                    <a:pt x="368" y="55"/>
                    <a:pt x="348" y="40"/>
                  </a:cubicBezTo>
                  <a:cubicBezTo>
                    <a:pt x="337" y="33"/>
                    <a:pt x="323" y="34"/>
                    <a:pt x="315" y="43"/>
                  </a:cubicBezTo>
                  <a:cubicBezTo>
                    <a:pt x="299" y="59"/>
                    <a:pt x="299" y="59"/>
                    <a:pt x="299" y="59"/>
                  </a:cubicBezTo>
                  <a:cubicBezTo>
                    <a:pt x="293" y="56"/>
                    <a:pt x="286" y="53"/>
                    <a:pt x="279" y="50"/>
                  </a:cubicBezTo>
                  <a:cubicBezTo>
                    <a:pt x="279" y="28"/>
                    <a:pt x="279" y="28"/>
                    <a:pt x="279" y="28"/>
                  </a:cubicBezTo>
                  <a:cubicBezTo>
                    <a:pt x="279" y="16"/>
                    <a:pt x="270" y="5"/>
                    <a:pt x="258" y="4"/>
                  </a:cubicBezTo>
                  <a:cubicBezTo>
                    <a:pt x="246" y="1"/>
                    <a:pt x="234" y="0"/>
                    <a:pt x="221" y="0"/>
                  </a:cubicBezTo>
                  <a:cubicBezTo>
                    <a:pt x="208" y="0"/>
                    <a:pt x="195" y="2"/>
                    <a:pt x="182" y="4"/>
                  </a:cubicBezTo>
                  <a:cubicBezTo>
                    <a:pt x="181" y="4"/>
                    <a:pt x="181" y="4"/>
                    <a:pt x="181" y="4"/>
                  </a:cubicBezTo>
                  <a:cubicBezTo>
                    <a:pt x="170" y="7"/>
                    <a:pt x="161" y="17"/>
                    <a:pt x="161" y="29"/>
                  </a:cubicBezTo>
                  <a:cubicBezTo>
                    <a:pt x="161" y="51"/>
                    <a:pt x="161" y="51"/>
                    <a:pt x="161" y="51"/>
                  </a:cubicBezTo>
                  <a:cubicBezTo>
                    <a:pt x="155" y="53"/>
                    <a:pt x="148" y="56"/>
                    <a:pt x="141" y="59"/>
                  </a:cubicBezTo>
                  <a:cubicBezTo>
                    <a:pt x="126" y="44"/>
                    <a:pt x="126" y="44"/>
                    <a:pt x="126" y="44"/>
                  </a:cubicBezTo>
                  <a:cubicBezTo>
                    <a:pt x="117" y="35"/>
                    <a:pt x="103" y="34"/>
                    <a:pt x="93" y="41"/>
                  </a:cubicBezTo>
                  <a:cubicBezTo>
                    <a:pt x="72" y="56"/>
                    <a:pt x="54" y="74"/>
                    <a:pt x="40" y="94"/>
                  </a:cubicBezTo>
                  <a:cubicBezTo>
                    <a:pt x="39" y="95"/>
                    <a:pt x="39" y="95"/>
                    <a:pt x="39" y="95"/>
                  </a:cubicBezTo>
                  <a:cubicBezTo>
                    <a:pt x="33" y="105"/>
                    <a:pt x="34" y="118"/>
                    <a:pt x="43" y="127"/>
                  </a:cubicBezTo>
                  <a:cubicBezTo>
                    <a:pt x="58" y="142"/>
                    <a:pt x="58" y="142"/>
                    <a:pt x="58" y="142"/>
                  </a:cubicBezTo>
                  <a:cubicBezTo>
                    <a:pt x="55" y="149"/>
                    <a:pt x="52" y="156"/>
                    <a:pt x="50" y="162"/>
                  </a:cubicBezTo>
                  <a:cubicBezTo>
                    <a:pt x="28" y="162"/>
                    <a:pt x="28" y="162"/>
                    <a:pt x="28" y="162"/>
                  </a:cubicBezTo>
                  <a:cubicBezTo>
                    <a:pt x="16" y="162"/>
                    <a:pt x="5" y="171"/>
                    <a:pt x="3" y="183"/>
                  </a:cubicBezTo>
                  <a:cubicBezTo>
                    <a:pt x="3" y="184"/>
                    <a:pt x="3" y="184"/>
                    <a:pt x="3" y="184"/>
                  </a:cubicBezTo>
                  <a:cubicBezTo>
                    <a:pt x="1" y="198"/>
                    <a:pt x="0" y="210"/>
                    <a:pt x="0" y="221"/>
                  </a:cubicBezTo>
                  <a:cubicBezTo>
                    <a:pt x="0" y="235"/>
                    <a:pt x="1" y="248"/>
                    <a:pt x="4" y="260"/>
                  </a:cubicBezTo>
                  <a:cubicBezTo>
                    <a:pt x="7" y="272"/>
                    <a:pt x="17" y="279"/>
                    <a:pt x="29" y="279"/>
                  </a:cubicBezTo>
                  <a:cubicBezTo>
                    <a:pt x="51" y="279"/>
                    <a:pt x="51" y="279"/>
                    <a:pt x="51" y="279"/>
                  </a:cubicBezTo>
                  <a:cubicBezTo>
                    <a:pt x="53" y="286"/>
                    <a:pt x="56" y="293"/>
                    <a:pt x="59" y="300"/>
                  </a:cubicBezTo>
                  <a:cubicBezTo>
                    <a:pt x="43" y="316"/>
                    <a:pt x="43" y="316"/>
                    <a:pt x="43" y="316"/>
                  </a:cubicBezTo>
                  <a:cubicBezTo>
                    <a:pt x="35" y="324"/>
                    <a:pt x="33" y="337"/>
                    <a:pt x="40" y="347"/>
                  </a:cubicBezTo>
                  <a:cubicBezTo>
                    <a:pt x="40" y="348"/>
                    <a:pt x="40" y="348"/>
                    <a:pt x="40" y="348"/>
                  </a:cubicBezTo>
                  <a:cubicBezTo>
                    <a:pt x="54" y="368"/>
                    <a:pt x="72" y="386"/>
                    <a:pt x="93" y="401"/>
                  </a:cubicBezTo>
                  <a:cubicBezTo>
                    <a:pt x="103" y="409"/>
                    <a:pt x="118" y="408"/>
                    <a:pt x="126" y="399"/>
                  </a:cubicBezTo>
                  <a:cubicBezTo>
                    <a:pt x="142" y="383"/>
                    <a:pt x="142" y="383"/>
                    <a:pt x="142" y="383"/>
                  </a:cubicBezTo>
                  <a:cubicBezTo>
                    <a:pt x="147" y="385"/>
                    <a:pt x="152" y="387"/>
                    <a:pt x="157" y="389"/>
                  </a:cubicBezTo>
                  <a:cubicBezTo>
                    <a:pt x="157" y="391"/>
                    <a:pt x="157" y="391"/>
                    <a:pt x="157" y="391"/>
                  </a:cubicBezTo>
                  <a:cubicBezTo>
                    <a:pt x="162" y="392"/>
                    <a:pt x="162" y="392"/>
                    <a:pt x="162" y="392"/>
                  </a:cubicBezTo>
                  <a:cubicBezTo>
                    <a:pt x="162" y="413"/>
                    <a:pt x="162" y="413"/>
                    <a:pt x="162" y="413"/>
                  </a:cubicBezTo>
                  <a:cubicBezTo>
                    <a:pt x="162" y="426"/>
                    <a:pt x="171" y="437"/>
                    <a:pt x="184" y="438"/>
                  </a:cubicBezTo>
                  <a:cubicBezTo>
                    <a:pt x="195" y="440"/>
                    <a:pt x="208" y="442"/>
                    <a:pt x="221" y="442"/>
                  </a:cubicBezTo>
                  <a:cubicBezTo>
                    <a:pt x="234" y="442"/>
                    <a:pt x="246" y="441"/>
                    <a:pt x="258" y="438"/>
                  </a:cubicBezTo>
                  <a:cubicBezTo>
                    <a:pt x="270" y="437"/>
                    <a:pt x="279" y="426"/>
                    <a:pt x="279" y="413"/>
                  </a:cubicBezTo>
                  <a:cubicBezTo>
                    <a:pt x="279" y="392"/>
                    <a:pt x="279" y="392"/>
                    <a:pt x="279" y="392"/>
                  </a:cubicBezTo>
                  <a:cubicBezTo>
                    <a:pt x="286" y="389"/>
                    <a:pt x="293" y="386"/>
                    <a:pt x="300" y="383"/>
                  </a:cubicBezTo>
                  <a:cubicBezTo>
                    <a:pt x="315" y="398"/>
                    <a:pt x="315" y="398"/>
                    <a:pt x="315" y="398"/>
                  </a:cubicBezTo>
                  <a:cubicBezTo>
                    <a:pt x="324" y="408"/>
                    <a:pt x="338" y="409"/>
                    <a:pt x="348" y="401"/>
                  </a:cubicBezTo>
                  <a:cubicBezTo>
                    <a:pt x="369" y="387"/>
                    <a:pt x="387" y="369"/>
                    <a:pt x="401" y="348"/>
                  </a:cubicBezTo>
                  <a:cubicBezTo>
                    <a:pt x="408" y="338"/>
                    <a:pt x="407" y="325"/>
                    <a:pt x="398" y="316"/>
                  </a:cubicBezTo>
                  <a:cubicBezTo>
                    <a:pt x="383" y="300"/>
                    <a:pt x="383" y="300"/>
                    <a:pt x="383" y="300"/>
                  </a:cubicBezTo>
                  <a:cubicBezTo>
                    <a:pt x="386" y="294"/>
                    <a:pt x="388" y="287"/>
                    <a:pt x="391" y="279"/>
                  </a:cubicBezTo>
                  <a:cubicBezTo>
                    <a:pt x="412" y="279"/>
                    <a:pt x="412" y="279"/>
                    <a:pt x="412" y="279"/>
                  </a:cubicBezTo>
                  <a:cubicBezTo>
                    <a:pt x="424" y="279"/>
                    <a:pt x="435" y="271"/>
                    <a:pt x="437" y="259"/>
                  </a:cubicBezTo>
                  <a:cubicBezTo>
                    <a:pt x="438" y="258"/>
                    <a:pt x="438" y="258"/>
                    <a:pt x="438" y="258"/>
                  </a:cubicBezTo>
                  <a:cubicBezTo>
                    <a:pt x="440" y="244"/>
                    <a:pt x="441" y="232"/>
                    <a:pt x="441" y="221"/>
                  </a:cubicBezTo>
                  <a:cubicBezTo>
                    <a:pt x="441" y="210"/>
                    <a:pt x="440" y="197"/>
                    <a:pt x="438" y="184"/>
                  </a:cubicBezTo>
                  <a:close/>
                  <a:moveTo>
                    <a:pt x="403" y="243"/>
                  </a:moveTo>
                  <a:cubicBezTo>
                    <a:pt x="364" y="243"/>
                    <a:pt x="364" y="243"/>
                    <a:pt x="364" y="243"/>
                  </a:cubicBezTo>
                  <a:cubicBezTo>
                    <a:pt x="360" y="257"/>
                    <a:pt x="360" y="257"/>
                    <a:pt x="360" y="257"/>
                  </a:cubicBezTo>
                  <a:cubicBezTo>
                    <a:pt x="358" y="263"/>
                    <a:pt x="358" y="263"/>
                    <a:pt x="358" y="263"/>
                  </a:cubicBezTo>
                  <a:cubicBezTo>
                    <a:pt x="355" y="274"/>
                    <a:pt x="351" y="283"/>
                    <a:pt x="347" y="290"/>
                  </a:cubicBezTo>
                  <a:cubicBezTo>
                    <a:pt x="339" y="307"/>
                    <a:pt x="339" y="307"/>
                    <a:pt x="339" y="307"/>
                  </a:cubicBezTo>
                  <a:cubicBezTo>
                    <a:pt x="366" y="335"/>
                    <a:pt x="366" y="335"/>
                    <a:pt x="366" y="335"/>
                  </a:cubicBezTo>
                  <a:cubicBezTo>
                    <a:pt x="357" y="347"/>
                    <a:pt x="346" y="357"/>
                    <a:pt x="334" y="367"/>
                  </a:cubicBezTo>
                  <a:cubicBezTo>
                    <a:pt x="306" y="339"/>
                    <a:pt x="306" y="339"/>
                    <a:pt x="306" y="339"/>
                  </a:cubicBezTo>
                  <a:cubicBezTo>
                    <a:pt x="295" y="345"/>
                    <a:pt x="295" y="345"/>
                    <a:pt x="295" y="345"/>
                  </a:cubicBezTo>
                  <a:cubicBezTo>
                    <a:pt x="290" y="348"/>
                    <a:pt x="290" y="348"/>
                    <a:pt x="290" y="348"/>
                  </a:cubicBezTo>
                  <a:cubicBezTo>
                    <a:pt x="281" y="353"/>
                    <a:pt x="271" y="357"/>
                    <a:pt x="262" y="359"/>
                  </a:cubicBezTo>
                  <a:cubicBezTo>
                    <a:pt x="243" y="363"/>
                    <a:pt x="243" y="363"/>
                    <a:pt x="243" y="363"/>
                  </a:cubicBezTo>
                  <a:cubicBezTo>
                    <a:pt x="243" y="404"/>
                    <a:pt x="243" y="404"/>
                    <a:pt x="243" y="404"/>
                  </a:cubicBezTo>
                  <a:cubicBezTo>
                    <a:pt x="236" y="405"/>
                    <a:pt x="229" y="406"/>
                    <a:pt x="221" y="406"/>
                  </a:cubicBezTo>
                  <a:cubicBezTo>
                    <a:pt x="213" y="406"/>
                    <a:pt x="205" y="405"/>
                    <a:pt x="198" y="404"/>
                  </a:cubicBezTo>
                  <a:cubicBezTo>
                    <a:pt x="198" y="363"/>
                    <a:pt x="198" y="363"/>
                    <a:pt x="198" y="363"/>
                  </a:cubicBezTo>
                  <a:cubicBezTo>
                    <a:pt x="184" y="360"/>
                    <a:pt x="184" y="360"/>
                    <a:pt x="184" y="360"/>
                  </a:cubicBezTo>
                  <a:cubicBezTo>
                    <a:pt x="180" y="359"/>
                    <a:pt x="180" y="359"/>
                    <a:pt x="180" y="359"/>
                  </a:cubicBezTo>
                  <a:cubicBezTo>
                    <a:pt x="169" y="356"/>
                    <a:pt x="160" y="352"/>
                    <a:pt x="152" y="347"/>
                  </a:cubicBezTo>
                  <a:cubicBezTo>
                    <a:pt x="135" y="339"/>
                    <a:pt x="135" y="339"/>
                    <a:pt x="135" y="339"/>
                  </a:cubicBezTo>
                  <a:cubicBezTo>
                    <a:pt x="107" y="367"/>
                    <a:pt x="107" y="367"/>
                    <a:pt x="107" y="367"/>
                  </a:cubicBezTo>
                  <a:cubicBezTo>
                    <a:pt x="95" y="357"/>
                    <a:pt x="84" y="347"/>
                    <a:pt x="75" y="335"/>
                  </a:cubicBezTo>
                  <a:cubicBezTo>
                    <a:pt x="103" y="307"/>
                    <a:pt x="103" y="307"/>
                    <a:pt x="103" y="307"/>
                  </a:cubicBezTo>
                  <a:cubicBezTo>
                    <a:pt x="94" y="290"/>
                    <a:pt x="94" y="290"/>
                    <a:pt x="94" y="290"/>
                  </a:cubicBezTo>
                  <a:cubicBezTo>
                    <a:pt x="89" y="280"/>
                    <a:pt x="85" y="271"/>
                    <a:pt x="83" y="262"/>
                  </a:cubicBezTo>
                  <a:cubicBezTo>
                    <a:pt x="77" y="243"/>
                    <a:pt x="77" y="243"/>
                    <a:pt x="77" y="243"/>
                  </a:cubicBezTo>
                  <a:cubicBezTo>
                    <a:pt x="37" y="243"/>
                    <a:pt x="37" y="243"/>
                    <a:pt x="37" y="243"/>
                  </a:cubicBezTo>
                  <a:cubicBezTo>
                    <a:pt x="36" y="236"/>
                    <a:pt x="36" y="229"/>
                    <a:pt x="36" y="221"/>
                  </a:cubicBezTo>
                  <a:cubicBezTo>
                    <a:pt x="36" y="214"/>
                    <a:pt x="36" y="207"/>
                    <a:pt x="37" y="198"/>
                  </a:cubicBezTo>
                  <a:cubicBezTo>
                    <a:pt x="77" y="198"/>
                    <a:pt x="77" y="198"/>
                    <a:pt x="77" y="198"/>
                  </a:cubicBezTo>
                  <a:cubicBezTo>
                    <a:pt x="82" y="180"/>
                    <a:pt x="82" y="180"/>
                    <a:pt x="82" y="180"/>
                  </a:cubicBezTo>
                  <a:cubicBezTo>
                    <a:pt x="85" y="170"/>
                    <a:pt x="89" y="161"/>
                    <a:pt x="94" y="152"/>
                  </a:cubicBezTo>
                  <a:cubicBezTo>
                    <a:pt x="102" y="136"/>
                    <a:pt x="102" y="136"/>
                    <a:pt x="102" y="136"/>
                  </a:cubicBezTo>
                  <a:cubicBezTo>
                    <a:pt x="74" y="107"/>
                    <a:pt x="74" y="107"/>
                    <a:pt x="74" y="107"/>
                  </a:cubicBezTo>
                  <a:cubicBezTo>
                    <a:pt x="84" y="96"/>
                    <a:pt x="94" y="85"/>
                    <a:pt x="107" y="75"/>
                  </a:cubicBezTo>
                  <a:cubicBezTo>
                    <a:pt x="135" y="103"/>
                    <a:pt x="135" y="103"/>
                    <a:pt x="135" y="103"/>
                  </a:cubicBezTo>
                  <a:cubicBezTo>
                    <a:pt x="151" y="94"/>
                    <a:pt x="151" y="94"/>
                    <a:pt x="151" y="94"/>
                  </a:cubicBezTo>
                  <a:cubicBezTo>
                    <a:pt x="160" y="89"/>
                    <a:pt x="170" y="85"/>
                    <a:pt x="179" y="83"/>
                  </a:cubicBezTo>
                  <a:cubicBezTo>
                    <a:pt x="197" y="78"/>
                    <a:pt x="197" y="78"/>
                    <a:pt x="197" y="78"/>
                  </a:cubicBezTo>
                  <a:cubicBezTo>
                    <a:pt x="197" y="38"/>
                    <a:pt x="197" y="38"/>
                    <a:pt x="197" y="38"/>
                  </a:cubicBezTo>
                  <a:cubicBezTo>
                    <a:pt x="213" y="36"/>
                    <a:pt x="229" y="36"/>
                    <a:pt x="243" y="38"/>
                  </a:cubicBezTo>
                  <a:cubicBezTo>
                    <a:pt x="243" y="77"/>
                    <a:pt x="243" y="77"/>
                    <a:pt x="243" y="77"/>
                  </a:cubicBezTo>
                  <a:cubicBezTo>
                    <a:pt x="256" y="81"/>
                    <a:pt x="256" y="81"/>
                    <a:pt x="256" y="81"/>
                  </a:cubicBezTo>
                  <a:cubicBezTo>
                    <a:pt x="263" y="83"/>
                    <a:pt x="263" y="83"/>
                    <a:pt x="263" y="83"/>
                  </a:cubicBezTo>
                  <a:cubicBezTo>
                    <a:pt x="272" y="86"/>
                    <a:pt x="281" y="90"/>
                    <a:pt x="289" y="94"/>
                  </a:cubicBezTo>
                  <a:cubicBezTo>
                    <a:pt x="305" y="103"/>
                    <a:pt x="305" y="103"/>
                    <a:pt x="305" y="103"/>
                  </a:cubicBezTo>
                  <a:cubicBezTo>
                    <a:pt x="334" y="75"/>
                    <a:pt x="334" y="75"/>
                    <a:pt x="334" y="75"/>
                  </a:cubicBezTo>
                  <a:cubicBezTo>
                    <a:pt x="346" y="84"/>
                    <a:pt x="357" y="95"/>
                    <a:pt x="366" y="107"/>
                  </a:cubicBezTo>
                  <a:cubicBezTo>
                    <a:pt x="339" y="135"/>
                    <a:pt x="339" y="135"/>
                    <a:pt x="339" y="135"/>
                  </a:cubicBezTo>
                  <a:cubicBezTo>
                    <a:pt x="346" y="151"/>
                    <a:pt x="346" y="151"/>
                    <a:pt x="346" y="151"/>
                  </a:cubicBezTo>
                  <a:cubicBezTo>
                    <a:pt x="347" y="152"/>
                    <a:pt x="347" y="152"/>
                    <a:pt x="347" y="152"/>
                  </a:cubicBezTo>
                  <a:cubicBezTo>
                    <a:pt x="352" y="162"/>
                    <a:pt x="356" y="171"/>
                    <a:pt x="358" y="179"/>
                  </a:cubicBezTo>
                  <a:cubicBezTo>
                    <a:pt x="364" y="198"/>
                    <a:pt x="364" y="198"/>
                    <a:pt x="364" y="198"/>
                  </a:cubicBezTo>
                  <a:cubicBezTo>
                    <a:pt x="403" y="198"/>
                    <a:pt x="403" y="198"/>
                    <a:pt x="403" y="198"/>
                  </a:cubicBezTo>
                  <a:cubicBezTo>
                    <a:pt x="404" y="206"/>
                    <a:pt x="405" y="214"/>
                    <a:pt x="405" y="221"/>
                  </a:cubicBezTo>
                  <a:cubicBezTo>
                    <a:pt x="405" y="228"/>
                    <a:pt x="404" y="235"/>
                    <a:pt x="403"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Freeform 10">
              <a:extLst>
                <a:ext uri="{FF2B5EF4-FFF2-40B4-BE49-F238E27FC236}">
                  <a16:creationId xmlns:a16="http://schemas.microsoft.com/office/drawing/2014/main" id="{80F76B77-9C06-CB91-3B1B-9B861EF1287D}"/>
                </a:ext>
                <a:ext uri="{C183D7F6-B498-43B3-948B-1728B52AA6E4}">
                  <adec:decorative xmlns:adec="http://schemas.microsoft.com/office/drawing/2017/decorative" val="1"/>
                </a:ext>
              </a:extLst>
            </p:cNvPr>
            <p:cNvSpPr>
              <a:spLocks noEditPoints="1"/>
            </p:cNvSpPr>
            <p:nvPr/>
          </p:nvSpPr>
          <p:spPr bwMode="auto">
            <a:xfrm>
              <a:off x="18345150" y="6691313"/>
              <a:ext cx="652463" cy="655638"/>
            </a:xfrm>
            <a:custGeom>
              <a:avLst/>
              <a:gdLst>
                <a:gd name="T0" fmla="*/ 107 w 215"/>
                <a:gd name="T1" fmla="*/ 0 h 216"/>
                <a:gd name="T2" fmla="*/ 0 w 215"/>
                <a:gd name="T3" fmla="*/ 108 h 216"/>
                <a:gd name="T4" fmla="*/ 107 w 215"/>
                <a:gd name="T5" fmla="*/ 216 h 216"/>
                <a:gd name="T6" fmla="*/ 215 w 215"/>
                <a:gd name="T7" fmla="*/ 108 h 216"/>
                <a:gd name="T8" fmla="*/ 107 w 215"/>
                <a:gd name="T9" fmla="*/ 0 h 216"/>
                <a:gd name="T10" fmla="*/ 107 w 215"/>
                <a:gd name="T11" fmla="*/ 180 h 216"/>
                <a:gd name="T12" fmla="*/ 36 w 215"/>
                <a:gd name="T13" fmla="*/ 108 h 216"/>
                <a:gd name="T14" fmla="*/ 107 w 215"/>
                <a:gd name="T15" fmla="*/ 36 h 216"/>
                <a:gd name="T16" fmla="*/ 179 w 215"/>
                <a:gd name="T17" fmla="*/ 108 h 216"/>
                <a:gd name="T18" fmla="*/ 107 w 215"/>
                <a:gd name="T19" fmla="*/ 18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07" y="0"/>
                  </a:moveTo>
                  <a:cubicBezTo>
                    <a:pt x="48" y="0"/>
                    <a:pt x="0" y="49"/>
                    <a:pt x="0" y="108"/>
                  </a:cubicBezTo>
                  <a:cubicBezTo>
                    <a:pt x="0" y="167"/>
                    <a:pt x="48" y="216"/>
                    <a:pt x="107" y="216"/>
                  </a:cubicBezTo>
                  <a:cubicBezTo>
                    <a:pt x="166" y="216"/>
                    <a:pt x="215" y="167"/>
                    <a:pt x="215" y="108"/>
                  </a:cubicBezTo>
                  <a:cubicBezTo>
                    <a:pt x="215" y="49"/>
                    <a:pt x="166" y="0"/>
                    <a:pt x="107" y="0"/>
                  </a:cubicBezTo>
                  <a:close/>
                  <a:moveTo>
                    <a:pt x="107" y="180"/>
                  </a:moveTo>
                  <a:cubicBezTo>
                    <a:pt x="68" y="180"/>
                    <a:pt x="36" y="147"/>
                    <a:pt x="36" y="108"/>
                  </a:cubicBezTo>
                  <a:cubicBezTo>
                    <a:pt x="36" y="68"/>
                    <a:pt x="68" y="36"/>
                    <a:pt x="107" y="36"/>
                  </a:cubicBezTo>
                  <a:cubicBezTo>
                    <a:pt x="147" y="36"/>
                    <a:pt x="179" y="69"/>
                    <a:pt x="179" y="108"/>
                  </a:cubicBezTo>
                  <a:cubicBezTo>
                    <a:pt x="179" y="148"/>
                    <a:pt x="147" y="180"/>
                    <a:pt x="107"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grpSp>
      <p:grpSp>
        <p:nvGrpSpPr>
          <p:cNvPr id="44" name="Group 43">
            <a:extLst>
              <a:ext uri="{FF2B5EF4-FFF2-40B4-BE49-F238E27FC236}">
                <a16:creationId xmlns:a16="http://schemas.microsoft.com/office/drawing/2014/main" id="{A903C5A2-D341-9040-8743-E17D1CECE8ED}"/>
              </a:ext>
              <a:ext uri="{C183D7F6-B498-43B3-948B-1728B52AA6E4}">
                <adec:decorative xmlns:adec="http://schemas.microsoft.com/office/drawing/2017/decorative" val="1"/>
              </a:ext>
            </a:extLst>
          </p:cNvPr>
          <p:cNvGrpSpPr/>
          <p:nvPr/>
        </p:nvGrpSpPr>
        <p:grpSpPr>
          <a:xfrm>
            <a:off x="1958708" y="2095814"/>
            <a:ext cx="721126" cy="723924"/>
            <a:chOff x="4457700" y="1781175"/>
            <a:chExt cx="3273425" cy="3286126"/>
          </a:xfrm>
          <a:solidFill>
            <a:srgbClr val="FFFFFF"/>
          </a:solidFill>
        </p:grpSpPr>
        <p:sp>
          <p:nvSpPr>
            <p:cNvPr id="45" name="Freeform 60">
              <a:extLst>
                <a:ext uri="{FF2B5EF4-FFF2-40B4-BE49-F238E27FC236}">
                  <a16:creationId xmlns:a16="http://schemas.microsoft.com/office/drawing/2014/main" id="{17CB0300-282C-A323-71E7-A91B27708C41}"/>
                </a:ext>
              </a:extLst>
            </p:cNvPr>
            <p:cNvSpPr>
              <a:spLocks noEditPoints="1"/>
            </p:cNvSpPr>
            <p:nvPr/>
          </p:nvSpPr>
          <p:spPr bwMode="auto">
            <a:xfrm>
              <a:off x="4457700" y="3475038"/>
              <a:ext cx="1590675" cy="1592263"/>
            </a:xfrm>
            <a:custGeom>
              <a:avLst/>
              <a:gdLst>
                <a:gd name="T0" fmla="*/ 518 w 525"/>
                <a:gd name="T1" fmla="*/ 144 h 524"/>
                <a:gd name="T2" fmla="*/ 380 w 525"/>
                <a:gd name="T3" fmla="*/ 6 h 524"/>
                <a:gd name="T4" fmla="*/ 367 w 525"/>
                <a:gd name="T5" fmla="*/ 0 h 524"/>
                <a:gd name="T6" fmla="*/ 367 w 525"/>
                <a:gd name="T7" fmla="*/ 0 h 524"/>
                <a:gd name="T8" fmla="*/ 355 w 525"/>
                <a:gd name="T9" fmla="*/ 6 h 524"/>
                <a:gd name="T10" fmla="*/ 34 w 525"/>
                <a:gd name="T11" fmla="*/ 326 h 524"/>
                <a:gd name="T12" fmla="*/ 0 w 525"/>
                <a:gd name="T13" fmla="*/ 408 h 524"/>
                <a:gd name="T14" fmla="*/ 34 w 525"/>
                <a:gd name="T15" fmla="*/ 490 h 524"/>
                <a:gd name="T16" fmla="*/ 116 w 525"/>
                <a:gd name="T17" fmla="*/ 524 h 524"/>
                <a:gd name="T18" fmla="*/ 198 w 525"/>
                <a:gd name="T19" fmla="*/ 490 h 524"/>
                <a:gd name="T20" fmla="*/ 518 w 525"/>
                <a:gd name="T21" fmla="*/ 169 h 524"/>
                <a:gd name="T22" fmla="*/ 518 w 525"/>
                <a:gd name="T23" fmla="*/ 144 h 524"/>
                <a:gd name="T24" fmla="*/ 172 w 525"/>
                <a:gd name="T25" fmla="*/ 464 h 524"/>
                <a:gd name="T26" fmla="*/ 116 w 525"/>
                <a:gd name="T27" fmla="*/ 488 h 524"/>
                <a:gd name="T28" fmla="*/ 59 w 525"/>
                <a:gd name="T29" fmla="*/ 464 h 524"/>
                <a:gd name="T30" fmla="*/ 36 w 525"/>
                <a:gd name="T31" fmla="*/ 408 h 524"/>
                <a:gd name="T32" fmla="*/ 59 w 525"/>
                <a:gd name="T33" fmla="*/ 352 h 524"/>
                <a:gd name="T34" fmla="*/ 367 w 525"/>
                <a:gd name="T35" fmla="*/ 44 h 524"/>
                <a:gd name="T36" fmla="*/ 480 w 525"/>
                <a:gd name="T37" fmla="*/ 156 h 524"/>
                <a:gd name="T38" fmla="*/ 172 w 525"/>
                <a:gd name="T39" fmla="*/ 46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5" h="524">
                  <a:moveTo>
                    <a:pt x="518" y="144"/>
                  </a:moveTo>
                  <a:cubicBezTo>
                    <a:pt x="380" y="6"/>
                    <a:pt x="380" y="6"/>
                    <a:pt x="380" y="6"/>
                  </a:cubicBezTo>
                  <a:cubicBezTo>
                    <a:pt x="377" y="2"/>
                    <a:pt x="372" y="0"/>
                    <a:pt x="367" y="0"/>
                  </a:cubicBezTo>
                  <a:cubicBezTo>
                    <a:pt x="367" y="0"/>
                    <a:pt x="367" y="0"/>
                    <a:pt x="367" y="0"/>
                  </a:cubicBezTo>
                  <a:cubicBezTo>
                    <a:pt x="363" y="0"/>
                    <a:pt x="358" y="2"/>
                    <a:pt x="355" y="6"/>
                  </a:cubicBezTo>
                  <a:cubicBezTo>
                    <a:pt x="34" y="326"/>
                    <a:pt x="34" y="326"/>
                    <a:pt x="34" y="326"/>
                  </a:cubicBezTo>
                  <a:cubicBezTo>
                    <a:pt x="12" y="348"/>
                    <a:pt x="0" y="377"/>
                    <a:pt x="0" y="408"/>
                  </a:cubicBezTo>
                  <a:cubicBezTo>
                    <a:pt x="0" y="439"/>
                    <a:pt x="12" y="468"/>
                    <a:pt x="34" y="490"/>
                  </a:cubicBezTo>
                  <a:cubicBezTo>
                    <a:pt x="55" y="511"/>
                    <a:pt x="85" y="524"/>
                    <a:pt x="116" y="524"/>
                  </a:cubicBezTo>
                  <a:cubicBezTo>
                    <a:pt x="147" y="524"/>
                    <a:pt x="176" y="512"/>
                    <a:pt x="198" y="490"/>
                  </a:cubicBezTo>
                  <a:cubicBezTo>
                    <a:pt x="518" y="169"/>
                    <a:pt x="518" y="169"/>
                    <a:pt x="518" y="169"/>
                  </a:cubicBezTo>
                  <a:cubicBezTo>
                    <a:pt x="525" y="162"/>
                    <a:pt x="525" y="151"/>
                    <a:pt x="518" y="144"/>
                  </a:cubicBezTo>
                  <a:close/>
                  <a:moveTo>
                    <a:pt x="172" y="464"/>
                  </a:moveTo>
                  <a:cubicBezTo>
                    <a:pt x="157" y="479"/>
                    <a:pt x="137" y="488"/>
                    <a:pt x="116" y="488"/>
                  </a:cubicBezTo>
                  <a:cubicBezTo>
                    <a:pt x="95" y="488"/>
                    <a:pt x="74" y="479"/>
                    <a:pt x="59" y="464"/>
                  </a:cubicBezTo>
                  <a:cubicBezTo>
                    <a:pt x="44" y="449"/>
                    <a:pt x="36" y="429"/>
                    <a:pt x="36" y="408"/>
                  </a:cubicBezTo>
                  <a:cubicBezTo>
                    <a:pt x="36" y="387"/>
                    <a:pt x="44" y="367"/>
                    <a:pt x="59" y="352"/>
                  </a:cubicBezTo>
                  <a:cubicBezTo>
                    <a:pt x="367" y="44"/>
                    <a:pt x="367" y="44"/>
                    <a:pt x="367" y="44"/>
                  </a:cubicBezTo>
                  <a:cubicBezTo>
                    <a:pt x="480" y="156"/>
                    <a:pt x="480" y="156"/>
                    <a:pt x="480" y="156"/>
                  </a:cubicBezTo>
                  <a:lnTo>
                    <a:pt x="172"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Freeform 65">
              <a:extLst>
                <a:ext uri="{FF2B5EF4-FFF2-40B4-BE49-F238E27FC236}">
                  <a16:creationId xmlns:a16="http://schemas.microsoft.com/office/drawing/2014/main" id="{124D56BC-1715-1CD1-CD8A-768F4CFC002A}"/>
                </a:ext>
              </a:extLst>
            </p:cNvPr>
            <p:cNvSpPr>
              <a:spLocks noEditPoints="1"/>
            </p:cNvSpPr>
            <p:nvPr/>
          </p:nvSpPr>
          <p:spPr bwMode="auto">
            <a:xfrm>
              <a:off x="6248400" y="1781175"/>
              <a:ext cx="1482725" cy="1489075"/>
            </a:xfrm>
            <a:custGeom>
              <a:avLst/>
              <a:gdLst>
                <a:gd name="T0" fmla="*/ 482 w 489"/>
                <a:gd name="T1" fmla="*/ 75 h 490"/>
                <a:gd name="T2" fmla="*/ 414 w 489"/>
                <a:gd name="T3" fmla="*/ 7 h 490"/>
                <a:gd name="T4" fmla="*/ 393 w 489"/>
                <a:gd name="T5" fmla="*/ 4 h 490"/>
                <a:gd name="T6" fmla="*/ 252 w 489"/>
                <a:gd name="T7" fmla="*/ 77 h 490"/>
                <a:gd name="T8" fmla="*/ 244 w 489"/>
                <a:gd name="T9" fmla="*/ 85 h 490"/>
                <a:gd name="T10" fmla="*/ 173 w 489"/>
                <a:gd name="T11" fmla="*/ 222 h 490"/>
                <a:gd name="T12" fmla="*/ 5 w 489"/>
                <a:gd name="T13" fmla="*/ 390 h 490"/>
                <a:gd name="T14" fmla="*/ 0 w 489"/>
                <a:gd name="T15" fmla="*/ 403 h 490"/>
                <a:gd name="T16" fmla="*/ 5 w 489"/>
                <a:gd name="T17" fmla="*/ 415 h 490"/>
                <a:gd name="T18" fmla="*/ 74 w 489"/>
                <a:gd name="T19" fmla="*/ 484 h 490"/>
                <a:gd name="T20" fmla="*/ 87 w 489"/>
                <a:gd name="T21" fmla="*/ 490 h 490"/>
                <a:gd name="T22" fmla="*/ 100 w 489"/>
                <a:gd name="T23" fmla="*/ 484 h 490"/>
                <a:gd name="T24" fmla="*/ 268 w 489"/>
                <a:gd name="T25" fmla="*/ 316 h 490"/>
                <a:gd name="T26" fmla="*/ 405 w 489"/>
                <a:gd name="T27" fmla="*/ 245 h 490"/>
                <a:gd name="T28" fmla="*/ 413 w 489"/>
                <a:gd name="T29" fmla="*/ 238 h 490"/>
                <a:gd name="T30" fmla="*/ 486 w 489"/>
                <a:gd name="T31" fmla="*/ 96 h 490"/>
                <a:gd name="T32" fmla="*/ 482 w 489"/>
                <a:gd name="T33" fmla="*/ 75 h 490"/>
                <a:gd name="T34" fmla="*/ 383 w 489"/>
                <a:gd name="T35" fmla="*/ 216 h 490"/>
                <a:gd name="T36" fmla="*/ 249 w 489"/>
                <a:gd name="T37" fmla="*/ 286 h 490"/>
                <a:gd name="T38" fmla="*/ 244 w 489"/>
                <a:gd name="T39" fmla="*/ 289 h 490"/>
                <a:gd name="T40" fmla="*/ 87 w 489"/>
                <a:gd name="T41" fmla="*/ 446 h 490"/>
                <a:gd name="T42" fmla="*/ 43 w 489"/>
                <a:gd name="T43" fmla="*/ 403 h 490"/>
                <a:gd name="T44" fmla="*/ 201 w 489"/>
                <a:gd name="T45" fmla="*/ 245 h 490"/>
                <a:gd name="T46" fmla="*/ 204 w 489"/>
                <a:gd name="T47" fmla="*/ 241 h 490"/>
                <a:gd name="T48" fmla="*/ 274 w 489"/>
                <a:gd name="T49" fmla="*/ 106 h 490"/>
                <a:gd name="T50" fmla="*/ 398 w 489"/>
                <a:gd name="T51" fmla="*/ 42 h 490"/>
                <a:gd name="T52" fmla="*/ 448 w 489"/>
                <a:gd name="T53" fmla="*/ 91 h 490"/>
                <a:gd name="T54" fmla="*/ 383 w 489"/>
                <a:gd name="T55" fmla="*/ 21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9" h="490">
                  <a:moveTo>
                    <a:pt x="482" y="75"/>
                  </a:moveTo>
                  <a:cubicBezTo>
                    <a:pt x="414" y="7"/>
                    <a:pt x="414" y="7"/>
                    <a:pt x="414" y="7"/>
                  </a:cubicBezTo>
                  <a:cubicBezTo>
                    <a:pt x="409" y="2"/>
                    <a:pt x="400" y="0"/>
                    <a:pt x="393" y="4"/>
                  </a:cubicBezTo>
                  <a:cubicBezTo>
                    <a:pt x="252" y="77"/>
                    <a:pt x="252" y="77"/>
                    <a:pt x="252" y="77"/>
                  </a:cubicBezTo>
                  <a:cubicBezTo>
                    <a:pt x="249" y="79"/>
                    <a:pt x="246" y="82"/>
                    <a:pt x="244" y="85"/>
                  </a:cubicBezTo>
                  <a:cubicBezTo>
                    <a:pt x="173" y="222"/>
                    <a:pt x="173" y="222"/>
                    <a:pt x="173" y="222"/>
                  </a:cubicBezTo>
                  <a:cubicBezTo>
                    <a:pt x="5" y="390"/>
                    <a:pt x="5" y="390"/>
                    <a:pt x="5" y="390"/>
                  </a:cubicBezTo>
                  <a:cubicBezTo>
                    <a:pt x="2" y="393"/>
                    <a:pt x="0" y="398"/>
                    <a:pt x="0" y="403"/>
                  </a:cubicBezTo>
                  <a:cubicBezTo>
                    <a:pt x="0" y="408"/>
                    <a:pt x="2" y="412"/>
                    <a:pt x="5" y="415"/>
                  </a:cubicBezTo>
                  <a:cubicBezTo>
                    <a:pt x="74" y="484"/>
                    <a:pt x="74" y="484"/>
                    <a:pt x="74" y="484"/>
                  </a:cubicBezTo>
                  <a:cubicBezTo>
                    <a:pt x="78" y="488"/>
                    <a:pt x="82" y="490"/>
                    <a:pt x="87" y="490"/>
                  </a:cubicBezTo>
                  <a:cubicBezTo>
                    <a:pt x="92" y="490"/>
                    <a:pt x="96" y="488"/>
                    <a:pt x="100" y="484"/>
                  </a:cubicBezTo>
                  <a:cubicBezTo>
                    <a:pt x="268" y="316"/>
                    <a:pt x="268" y="316"/>
                    <a:pt x="268" y="316"/>
                  </a:cubicBezTo>
                  <a:cubicBezTo>
                    <a:pt x="405" y="245"/>
                    <a:pt x="405" y="245"/>
                    <a:pt x="405" y="245"/>
                  </a:cubicBezTo>
                  <a:cubicBezTo>
                    <a:pt x="408" y="244"/>
                    <a:pt x="411" y="241"/>
                    <a:pt x="413" y="238"/>
                  </a:cubicBezTo>
                  <a:cubicBezTo>
                    <a:pt x="486" y="96"/>
                    <a:pt x="486" y="96"/>
                    <a:pt x="486" y="96"/>
                  </a:cubicBezTo>
                  <a:cubicBezTo>
                    <a:pt x="489" y="89"/>
                    <a:pt x="488" y="81"/>
                    <a:pt x="482" y="75"/>
                  </a:cubicBezTo>
                  <a:close/>
                  <a:moveTo>
                    <a:pt x="383" y="216"/>
                  </a:moveTo>
                  <a:cubicBezTo>
                    <a:pt x="249" y="286"/>
                    <a:pt x="249" y="286"/>
                    <a:pt x="249" y="286"/>
                  </a:cubicBezTo>
                  <a:cubicBezTo>
                    <a:pt x="247" y="287"/>
                    <a:pt x="246" y="288"/>
                    <a:pt x="244" y="289"/>
                  </a:cubicBezTo>
                  <a:cubicBezTo>
                    <a:pt x="87" y="446"/>
                    <a:pt x="87" y="446"/>
                    <a:pt x="87" y="446"/>
                  </a:cubicBezTo>
                  <a:cubicBezTo>
                    <a:pt x="43" y="403"/>
                    <a:pt x="43" y="403"/>
                    <a:pt x="43" y="403"/>
                  </a:cubicBezTo>
                  <a:cubicBezTo>
                    <a:pt x="201" y="245"/>
                    <a:pt x="201" y="245"/>
                    <a:pt x="201" y="245"/>
                  </a:cubicBezTo>
                  <a:cubicBezTo>
                    <a:pt x="202" y="244"/>
                    <a:pt x="203" y="243"/>
                    <a:pt x="204" y="241"/>
                  </a:cubicBezTo>
                  <a:cubicBezTo>
                    <a:pt x="274" y="106"/>
                    <a:pt x="274" y="106"/>
                    <a:pt x="274" y="106"/>
                  </a:cubicBezTo>
                  <a:cubicBezTo>
                    <a:pt x="398" y="42"/>
                    <a:pt x="398" y="42"/>
                    <a:pt x="398" y="42"/>
                  </a:cubicBezTo>
                  <a:cubicBezTo>
                    <a:pt x="448" y="91"/>
                    <a:pt x="448" y="91"/>
                    <a:pt x="448" y="91"/>
                  </a:cubicBezTo>
                  <a:lnTo>
                    <a:pt x="383"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7" name="Freeform 66">
              <a:extLst>
                <a:ext uri="{FF2B5EF4-FFF2-40B4-BE49-F238E27FC236}">
                  <a16:creationId xmlns:a16="http://schemas.microsoft.com/office/drawing/2014/main" id="{97943100-91A9-B821-9F1A-C4FC2CBA7943}"/>
                </a:ext>
              </a:extLst>
            </p:cNvPr>
            <p:cNvSpPr>
              <a:spLocks noEditPoints="1"/>
            </p:cNvSpPr>
            <p:nvPr/>
          </p:nvSpPr>
          <p:spPr bwMode="auto">
            <a:xfrm>
              <a:off x="4460875" y="1787525"/>
              <a:ext cx="3267075" cy="3276600"/>
            </a:xfrm>
            <a:custGeom>
              <a:avLst/>
              <a:gdLst>
                <a:gd name="T0" fmla="*/ 866 w 1078"/>
                <a:gd name="T1" fmla="*/ 651 h 1078"/>
                <a:gd name="T2" fmla="*/ 802 w 1078"/>
                <a:gd name="T3" fmla="*/ 661 h 1078"/>
                <a:gd name="T4" fmla="*/ 427 w 1078"/>
                <a:gd name="T5" fmla="*/ 213 h 1078"/>
                <a:gd name="T6" fmla="*/ 425 w 1078"/>
                <a:gd name="T7" fmla="*/ 199 h 1078"/>
                <a:gd name="T8" fmla="*/ 122 w 1078"/>
                <a:gd name="T9" fmla="*/ 21 h 1078"/>
                <a:gd name="T10" fmla="*/ 117 w 1078"/>
                <a:gd name="T11" fmla="*/ 50 h 1078"/>
                <a:gd name="T12" fmla="*/ 257 w 1078"/>
                <a:gd name="T13" fmla="*/ 197 h 1078"/>
                <a:gd name="T14" fmla="*/ 213 w 1078"/>
                <a:gd name="T15" fmla="*/ 260 h 1078"/>
                <a:gd name="T16" fmla="*/ 197 w 1078"/>
                <a:gd name="T17" fmla="*/ 257 h 1078"/>
                <a:gd name="T18" fmla="*/ 180 w 1078"/>
                <a:gd name="T19" fmla="*/ 247 h 1078"/>
                <a:gd name="T20" fmla="*/ 35 w 1078"/>
                <a:gd name="T21" fmla="*/ 112 h 1078"/>
                <a:gd name="T22" fmla="*/ 0 w 1078"/>
                <a:gd name="T23" fmla="*/ 213 h 1078"/>
                <a:gd name="T24" fmla="*/ 212 w 1078"/>
                <a:gd name="T25" fmla="*/ 427 h 1078"/>
                <a:gd name="T26" fmla="*/ 276 w 1078"/>
                <a:gd name="T27" fmla="*/ 417 h 1078"/>
                <a:gd name="T28" fmla="*/ 651 w 1078"/>
                <a:gd name="T29" fmla="*/ 864 h 1078"/>
                <a:gd name="T30" fmla="*/ 652 w 1078"/>
                <a:gd name="T31" fmla="*/ 879 h 1078"/>
                <a:gd name="T32" fmla="*/ 956 w 1078"/>
                <a:gd name="T33" fmla="*/ 1056 h 1078"/>
                <a:gd name="T34" fmla="*/ 961 w 1078"/>
                <a:gd name="T35" fmla="*/ 1027 h 1078"/>
                <a:gd name="T36" fmla="*/ 831 w 1078"/>
                <a:gd name="T37" fmla="*/ 897 h 1078"/>
                <a:gd name="T38" fmla="*/ 831 w 1078"/>
                <a:gd name="T39" fmla="*/ 831 h 1078"/>
                <a:gd name="T40" fmla="*/ 881 w 1078"/>
                <a:gd name="T41" fmla="*/ 821 h 1078"/>
                <a:gd name="T42" fmla="*/ 898 w 1078"/>
                <a:gd name="T43" fmla="*/ 831 h 1078"/>
                <a:gd name="T44" fmla="*/ 1043 w 1078"/>
                <a:gd name="T45" fmla="*/ 966 h 1078"/>
                <a:gd name="T46" fmla="*/ 1078 w 1078"/>
                <a:gd name="T47" fmla="*/ 864 h 1078"/>
                <a:gd name="T48" fmla="*/ 1034 w 1078"/>
                <a:gd name="T49" fmla="*/ 916 h 1078"/>
                <a:gd name="T50" fmla="*/ 894 w 1078"/>
                <a:gd name="T51" fmla="*/ 787 h 1078"/>
                <a:gd name="T52" fmla="*/ 806 w 1078"/>
                <a:gd name="T53" fmla="*/ 806 h 1078"/>
                <a:gd name="T54" fmla="*/ 787 w 1078"/>
                <a:gd name="T55" fmla="*/ 894 h 1078"/>
                <a:gd name="T56" fmla="*/ 916 w 1078"/>
                <a:gd name="T57" fmla="*/ 1034 h 1078"/>
                <a:gd name="T58" fmla="*/ 688 w 1078"/>
                <a:gd name="T59" fmla="*/ 876 h 1078"/>
                <a:gd name="T60" fmla="*/ 687 w 1078"/>
                <a:gd name="T61" fmla="*/ 863 h 1078"/>
                <a:gd name="T62" fmla="*/ 694 w 1078"/>
                <a:gd name="T63" fmla="*/ 784 h 1078"/>
                <a:gd name="T64" fmla="*/ 275 w 1078"/>
                <a:gd name="T65" fmla="*/ 379 h 1078"/>
                <a:gd name="T66" fmla="*/ 202 w 1078"/>
                <a:gd name="T67" fmla="*/ 390 h 1078"/>
                <a:gd name="T68" fmla="*/ 36 w 1078"/>
                <a:gd name="T69" fmla="*/ 213 h 1078"/>
                <a:gd name="T70" fmla="*/ 155 w 1078"/>
                <a:gd name="T71" fmla="*/ 272 h 1078"/>
                <a:gd name="T72" fmla="*/ 213 w 1078"/>
                <a:gd name="T73" fmla="*/ 296 h 1078"/>
                <a:gd name="T74" fmla="*/ 291 w 1078"/>
                <a:gd name="T75" fmla="*/ 185 h 1078"/>
                <a:gd name="T76" fmla="*/ 162 w 1078"/>
                <a:gd name="T77" fmla="*/ 44 h 1078"/>
                <a:gd name="T78" fmla="*/ 389 w 1078"/>
                <a:gd name="T79" fmla="*/ 201 h 1078"/>
                <a:gd name="T80" fmla="*/ 391 w 1078"/>
                <a:gd name="T81" fmla="*/ 214 h 1078"/>
                <a:gd name="T82" fmla="*/ 383 w 1078"/>
                <a:gd name="T83" fmla="*/ 294 h 1078"/>
                <a:gd name="T84" fmla="*/ 803 w 1078"/>
                <a:gd name="T85" fmla="*/ 699 h 1078"/>
                <a:gd name="T86" fmla="*/ 876 w 1078"/>
                <a:gd name="T87" fmla="*/ 688 h 1078"/>
                <a:gd name="T88" fmla="*/ 1042 w 1078"/>
                <a:gd name="T89" fmla="*/ 864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78" h="1078">
                  <a:moveTo>
                    <a:pt x="879" y="652"/>
                  </a:moveTo>
                  <a:cubicBezTo>
                    <a:pt x="866" y="651"/>
                    <a:pt x="866" y="651"/>
                    <a:pt x="866" y="651"/>
                  </a:cubicBezTo>
                  <a:cubicBezTo>
                    <a:pt x="866" y="651"/>
                    <a:pt x="865" y="651"/>
                    <a:pt x="864" y="651"/>
                  </a:cubicBezTo>
                  <a:cubicBezTo>
                    <a:pt x="844" y="651"/>
                    <a:pt x="823" y="654"/>
                    <a:pt x="802" y="661"/>
                  </a:cubicBezTo>
                  <a:cubicBezTo>
                    <a:pt x="417" y="276"/>
                    <a:pt x="417" y="276"/>
                    <a:pt x="417" y="276"/>
                  </a:cubicBezTo>
                  <a:cubicBezTo>
                    <a:pt x="423" y="255"/>
                    <a:pt x="427" y="234"/>
                    <a:pt x="427" y="213"/>
                  </a:cubicBezTo>
                  <a:cubicBezTo>
                    <a:pt x="427" y="213"/>
                    <a:pt x="427" y="212"/>
                    <a:pt x="426" y="211"/>
                  </a:cubicBezTo>
                  <a:cubicBezTo>
                    <a:pt x="425" y="199"/>
                    <a:pt x="425" y="199"/>
                    <a:pt x="425" y="199"/>
                  </a:cubicBezTo>
                  <a:cubicBezTo>
                    <a:pt x="417" y="87"/>
                    <a:pt x="324" y="0"/>
                    <a:pt x="213" y="0"/>
                  </a:cubicBezTo>
                  <a:cubicBezTo>
                    <a:pt x="182" y="0"/>
                    <a:pt x="151" y="7"/>
                    <a:pt x="122" y="21"/>
                  </a:cubicBezTo>
                  <a:cubicBezTo>
                    <a:pt x="116" y="24"/>
                    <a:pt x="113" y="29"/>
                    <a:pt x="112" y="34"/>
                  </a:cubicBezTo>
                  <a:cubicBezTo>
                    <a:pt x="111" y="40"/>
                    <a:pt x="113" y="46"/>
                    <a:pt x="117" y="50"/>
                  </a:cubicBezTo>
                  <a:cubicBezTo>
                    <a:pt x="247" y="180"/>
                    <a:pt x="247" y="180"/>
                    <a:pt x="247" y="180"/>
                  </a:cubicBezTo>
                  <a:cubicBezTo>
                    <a:pt x="252" y="186"/>
                    <a:pt x="255" y="192"/>
                    <a:pt x="257" y="197"/>
                  </a:cubicBezTo>
                  <a:cubicBezTo>
                    <a:pt x="263" y="214"/>
                    <a:pt x="259" y="234"/>
                    <a:pt x="247" y="247"/>
                  </a:cubicBezTo>
                  <a:cubicBezTo>
                    <a:pt x="238" y="255"/>
                    <a:pt x="226" y="260"/>
                    <a:pt x="213" y="260"/>
                  </a:cubicBezTo>
                  <a:cubicBezTo>
                    <a:pt x="208" y="260"/>
                    <a:pt x="203" y="259"/>
                    <a:pt x="198" y="257"/>
                  </a:cubicBezTo>
                  <a:cubicBezTo>
                    <a:pt x="197" y="257"/>
                    <a:pt x="197" y="257"/>
                    <a:pt x="197" y="257"/>
                  </a:cubicBezTo>
                  <a:cubicBezTo>
                    <a:pt x="190" y="254"/>
                    <a:pt x="184" y="251"/>
                    <a:pt x="180" y="247"/>
                  </a:cubicBezTo>
                  <a:cubicBezTo>
                    <a:pt x="180" y="247"/>
                    <a:pt x="180" y="247"/>
                    <a:pt x="180" y="247"/>
                  </a:cubicBezTo>
                  <a:cubicBezTo>
                    <a:pt x="50" y="117"/>
                    <a:pt x="50" y="117"/>
                    <a:pt x="50" y="117"/>
                  </a:cubicBezTo>
                  <a:cubicBezTo>
                    <a:pt x="46" y="113"/>
                    <a:pt x="40" y="111"/>
                    <a:pt x="35" y="112"/>
                  </a:cubicBezTo>
                  <a:cubicBezTo>
                    <a:pt x="29" y="113"/>
                    <a:pt x="24" y="116"/>
                    <a:pt x="21" y="122"/>
                  </a:cubicBezTo>
                  <a:cubicBezTo>
                    <a:pt x="7" y="151"/>
                    <a:pt x="0" y="182"/>
                    <a:pt x="0" y="213"/>
                  </a:cubicBezTo>
                  <a:cubicBezTo>
                    <a:pt x="0" y="324"/>
                    <a:pt x="87" y="418"/>
                    <a:pt x="199" y="425"/>
                  </a:cubicBezTo>
                  <a:cubicBezTo>
                    <a:pt x="212" y="427"/>
                    <a:pt x="212" y="427"/>
                    <a:pt x="212" y="427"/>
                  </a:cubicBezTo>
                  <a:cubicBezTo>
                    <a:pt x="212" y="427"/>
                    <a:pt x="213" y="427"/>
                    <a:pt x="213" y="427"/>
                  </a:cubicBezTo>
                  <a:cubicBezTo>
                    <a:pt x="234" y="427"/>
                    <a:pt x="254" y="423"/>
                    <a:pt x="276" y="417"/>
                  </a:cubicBezTo>
                  <a:cubicBezTo>
                    <a:pt x="661" y="802"/>
                    <a:pt x="661" y="802"/>
                    <a:pt x="661" y="802"/>
                  </a:cubicBezTo>
                  <a:cubicBezTo>
                    <a:pt x="654" y="823"/>
                    <a:pt x="651" y="844"/>
                    <a:pt x="651" y="864"/>
                  </a:cubicBezTo>
                  <a:cubicBezTo>
                    <a:pt x="651" y="865"/>
                    <a:pt x="651" y="865"/>
                    <a:pt x="651" y="866"/>
                  </a:cubicBezTo>
                  <a:cubicBezTo>
                    <a:pt x="652" y="879"/>
                    <a:pt x="652" y="879"/>
                    <a:pt x="652" y="879"/>
                  </a:cubicBezTo>
                  <a:cubicBezTo>
                    <a:pt x="660" y="991"/>
                    <a:pt x="753" y="1078"/>
                    <a:pt x="864" y="1078"/>
                  </a:cubicBezTo>
                  <a:cubicBezTo>
                    <a:pt x="896" y="1078"/>
                    <a:pt x="927" y="1071"/>
                    <a:pt x="956" y="1056"/>
                  </a:cubicBezTo>
                  <a:cubicBezTo>
                    <a:pt x="961" y="1054"/>
                    <a:pt x="965" y="1049"/>
                    <a:pt x="966" y="1043"/>
                  </a:cubicBezTo>
                  <a:cubicBezTo>
                    <a:pt x="967" y="1037"/>
                    <a:pt x="965" y="1031"/>
                    <a:pt x="961" y="1027"/>
                  </a:cubicBezTo>
                  <a:cubicBezTo>
                    <a:pt x="831" y="898"/>
                    <a:pt x="831" y="898"/>
                    <a:pt x="831" y="898"/>
                  </a:cubicBezTo>
                  <a:cubicBezTo>
                    <a:pt x="831" y="898"/>
                    <a:pt x="831" y="897"/>
                    <a:pt x="831" y="897"/>
                  </a:cubicBezTo>
                  <a:cubicBezTo>
                    <a:pt x="827" y="894"/>
                    <a:pt x="824" y="888"/>
                    <a:pt x="820" y="881"/>
                  </a:cubicBezTo>
                  <a:cubicBezTo>
                    <a:pt x="814" y="863"/>
                    <a:pt x="818" y="844"/>
                    <a:pt x="831" y="831"/>
                  </a:cubicBezTo>
                  <a:cubicBezTo>
                    <a:pt x="840" y="822"/>
                    <a:pt x="852" y="817"/>
                    <a:pt x="864" y="817"/>
                  </a:cubicBezTo>
                  <a:cubicBezTo>
                    <a:pt x="870" y="817"/>
                    <a:pt x="875" y="819"/>
                    <a:pt x="881" y="821"/>
                  </a:cubicBezTo>
                  <a:cubicBezTo>
                    <a:pt x="888" y="824"/>
                    <a:pt x="893" y="827"/>
                    <a:pt x="897" y="831"/>
                  </a:cubicBezTo>
                  <a:cubicBezTo>
                    <a:pt x="897" y="831"/>
                    <a:pt x="897" y="831"/>
                    <a:pt x="898" y="831"/>
                  </a:cubicBezTo>
                  <a:cubicBezTo>
                    <a:pt x="1028" y="961"/>
                    <a:pt x="1028" y="961"/>
                    <a:pt x="1028" y="961"/>
                  </a:cubicBezTo>
                  <a:cubicBezTo>
                    <a:pt x="1032" y="965"/>
                    <a:pt x="1038" y="967"/>
                    <a:pt x="1043" y="966"/>
                  </a:cubicBezTo>
                  <a:cubicBezTo>
                    <a:pt x="1049" y="965"/>
                    <a:pt x="1054" y="961"/>
                    <a:pt x="1057" y="956"/>
                  </a:cubicBezTo>
                  <a:cubicBezTo>
                    <a:pt x="1071" y="927"/>
                    <a:pt x="1078" y="896"/>
                    <a:pt x="1078" y="864"/>
                  </a:cubicBezTo>
                  <a:cubicBezTo>
                    <a:pt x="1078" y="753"/>
                    <a:pt x="990" y="660"/>
                    <a:pt x="879" y="652"/>
                  </a:cubicBezTo>
                  <a:close/>
                  <a:moveTo>
                    <a:pt x="1034" y="916"/>
                  </a:moveTo>
                  <a:cubicBezTo>
                    <a:pt x="923" y="806"/>
                    <a:pt x="923" y="806"/>
                    <a:pt x="923" y="806"/>
                  </a:cubicBezTo>
                  <a:cubicBezTo>
                    <a:pt x="916" y="798"/>
                    <a:pt x="906" y="792"/>
                    <a:pt x="894" y="787"/>
                  </a:cubicBezTo>
                  <a:cubicBezTo>
                    <a:pt x="884" y="783"/>
                    <a:pt x="874" y="781"/>
                    <a:pt x="864" y="781"/>
                  </a:cubicBezTo>
                  <a:cubicBezTo>
                    <a:pt x="842" y="781"/>
                    <a:pt x="821" y="790"/>
                    <a:pt x="806" y="806"/>
                  </a:cubicBezTo>
                  <a:cubicBezTo>
                    <a:pt x="783" y="828"/>
                    <a:pt x="775" y="862"/>
                    <a:pt x="787" y="893"/>
                  </a:cubicBezTo>
                  <a:cubicBezTo>
                    <a:pt x="787" y="894"/>
                    <a:pt x="787" y="894"/>
                    <a:pt x="787" y="894"/>
                  </a:cubicBezTo>
                  <a:cubicBezTo>
                    <a:pt x="790" y="902"/>
                    <a:pt x="796" y="914"/>
                    <a:pt x="806" y="923"/>
                  </a:cubicBezTo>
                  <a:cubicBezTo>
                    <a:pt x="916" y="1034"/>
                    <a:pt x="916" y="1034"/>
                    <a:pt x="916" y="1034"/>
                  </a:cubicBezTo>
                  <a:cubicBezTo>
                    <a:pt x="899" y="1039"/>
                    <a:pt x="882" y="1042"/>
                    <a:pt x="864" y="1042"/>
                  </a:cubicBezTo>
                  <a:cubicBezTo>
                    <a:pt x="772" y="1042"/>
                    <a:pt x="695" y="969"/>
                    <a:pt x="688" y="876"/>
                  </a:cubicBezTo>
                  <a:cubicBezTo>
                    <a:pt x="688" y="876"/>
                    <a:pt x="688" y="876"/>
                    <a:pt x="688" y="876"/>
                  </a:cubicBezTo>
                  <a:cubicBezTo>
                    <a:pt x="687" y="863"/>
                    <a:pt x="687" y="863"/>
                    <a:pt x="687" y="863"/>
                  </a:cubicBezTo>
                  <a:cubicBezTo>
                    <a:pt x="687" y="844"/>
                    <a:pt x="691" y="824"/>
                    <a:pt x="699" y="803"/>
                  </a:cubicBezTo>
                  <a:cubicBezTo>
                    <a:pt x="701" y="796"/>
                    <a:pt x="699" y="789"/>
                    <a:pt x="694" y="784"/>
                  </a:cubicBezTo>
                  <a:cubicBezTo>
                    <a:pt x="294" y="383"/>
                    <a:pt x="294" y="383"/>
                    <a:pt x="294" y="383"/>
                  </a:cubicBezTo>
                  <a:cubicBezTo>
                    <a:pt x="289" y="378"/>
                    <a:pt x="281" y="377"/>
                    <a:pt x="275" y="379"/>
                  </a:cubicBezTo>
                  <a:cubicBezTo>
                    <a:pt x="253" y="387"/>
                    <a:pt x="234" y="391"/>
                    <a:pt x="214" y="391"/>
                  </a:cubicBezTo>
                  <a:cubicBezTo>
                    <a:pt x="202" y="390"/>
                    <a:pt x="202" y="390"/>
                    <a:pt x="202" y="390"/>
                  </a:cubicBezTo>
                  <a:cubicBezTo>
                    <a:pt x="202" y="390"/>
                    <a:pt x="201" y="389"/>
                    <a:pt x="201" y="389"/>
                  </a:cubicBezTo>
                  <a:cubicBezTo>
                    <a:pt x="109" y="383"/>
                    <a:pt x="36" y="306"/>
                    <a:pt x="36" y="213"/>
                  </a:cubicBezTo>
                  <a:cubicBezTo>
                    <a:pt x="36" y="196"/>
                    <a:pt x="39" y="178"/>
                    <a:pt x="44" y="162"/>
                  </a:cubicBezTo>
                  <a:cubicBezTo>
                    <a:pt x="155" y="272"/>
                    <a:pt x="155" y="272"/>
                    <a:pt x="155" y="272"/>
                  </a:cubicBezTo>
                  <a:cubicBezTo>
                    <a:pt x="162" y="280"/>
                    <a:pt x="172" y="286"/>
                    <a:pt x="184" y="291"/>
                  </a:cubicBezTo>
                  <a:cubicBezTo>
                    <a:pt x="194" y="294"/>
                    <a:pt x="203" y="296"/>
                    <a:pt x="213" y="296"/>
                  </a:cubicBezTo>
                  <a:cubicBezTo>
                    <a:pt x="235" y="296"/>
                    <a:pt x="256" y="288"/>
                    <a:pt x="272" y="272"/>
                  </a:cubicBezTo>
                  <a:cubicBezTo>
                    <a:pt x="295" y="250"/>
                    <a:pt x="302" y="215"/>
                    <a:pt x="291" y="185"/>
                  </a:cubicBezTo>
                  <a:cubicBezTo>
                    <a:pt x="287" y="173"/>
                    <a:pt x="280" y="163"/>
                    <a:pt x="272" y="155"/>
                  </a:cubicBezTo>
                  <a:cubicBezTo>
                    <a:pt x="162" y="44"/>
                    <a:pt x="162" y="44"/>
                    <a:pt x="162" y="44"/>
                  </a:cubicBezTo>
                  <a:cubicBezTo>
                    <a:pt x="179" y="39"/>
                    <a:pt x="196" y="36"/>
                    <a:pt x="213" y="36"/>
                  </a:cubicBezTo>
                  <a:cubicBezTo>
                    <a:pt x="306" y="36"/>
                    <a:pt x="383" y="109"/>
                    <a:pt x="389" y="201"/>
                  </a:cubicBezTo>
                  <a:cubicBezTo>
                    <a:pt x="389" y="202"/>
                    <a:pt x="389" y="202"/>
                    <a:pt x="389" y="202"/>
                  </a:cubicBezTo>
                  <a:cubicBezTo>
                    <a:pt x="391" y="214"/>
                    <a:pt x="391" y="214"/>
                    <a:pt x="391" y="214"/>
                  </a:cubicBezTo>
                  <a:cubicBezTo>
                    <a:pt x="390" y="234"/>
                    <a:pt x="387" y="254"/>
                    <a:pt x="379" y="275"/>
                  </a:cubicBezTo>
                  <a:cubicBezTo>
                    <a:pt x="377" y="281"/>
                    <a:pt x="378" y="289"/>
                    <a:pt x="383" y="294"/>
                  </a:cubicBezTo>
                  <a:cubicBezTo>
                    <a:pt x="784" y="695"/>
                    <a:pt x="784" y="695"/>
                    <a:pt x="784" y="695"/>
                  </a:cubicBezTo>
                  <a:cubicBezTo>
                    <a:pt x="789" y="699"/>
                    <a:pt x="796" y="701"/>
                    <a:pt x="803" y="699"/>
                  </a:cubicBezTo>
                  <a:cubicBezTo>
                    <a:pt x="824" y="691"/>
                    <a:pt x="844" y="687"/>
                    <a:pt x="864" y="687"/>
                  </a:cubicBezTo>
                  <a:cubicBezTo>
                    <a:pt x="876" y="688"/>
                    <a:pt x="876" y="688"/>
                    <a:pt x="876" y="688"/>
                  </a:cubicBezTo>
                  <a:cubicBezTo>
                    <a:pt x="876" y="688"/>
                    <a:pt x="876" y="688"/>
                    <a:pt x="876" y="688"/>
                  </a:cubicBezTo>
                  <a:cubicBezTo>
                    <a:pt x="969" y="695"/>
                    <a:pt x="1042" y="772"/>
                    <a:pt x="1042" y="864"/>
                  </a:cubicBezTo>
                  <a:cubicBezTo>
                    <a:pt x="1042" y="882"/>
                    <a:pt x="1039" y="899"/>
                    <a:pt x="1034" y="9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grpSp>
      <p:cxnSp>
        <p:nvCxnSpPr>
          <p:cNvPr id="48" name="Straight Connector 47">
            <a:extLst>
              <a:ext uri="{FF2B5EF4-FFF2-40B4-BE49-F238E27FC236}">
                <a16:creationId xmlns:a16="http://schemas.microsoft.com/office/drawing/2014/main" id="{2358C62E-33E6-47EC-0315-CE13996F488E}"/>
              </a:ext>
            </a:extLst>
          </p:cNvPr>
          <p:cNvCxnSpPr>
            <a:cxnSpLocks/>
          </p:cNvCxnSpPr>
          <p:nvPr/>
        </p:nvCxnSpPr>
        <p:spPr>
          <a:xfrm flipV="1">
            <a:off x="4276035" y="1187173"/>
            <a:ext cx="0" cy="4483653"/>
          </a:xfrm>
          <a:prstGeom prst="line">
            <a:avLst/>
          </a:prstGeom>
          <a:noFill/>
          <a:ln w="9525" cap="flat" cmpd="sng" algn="ctr">
            <a:solidFill>
              <a:srgbClr val="D59DFF"/>
            </a:solidFill>
            <a:prstDash val="solid"/>
            <a:miter lim="800000"/>
          </a:ln>
          <a:effectLst/>
        </p:spPr>
      </p:cxnSp>
      <p:cxnSp>
        <p:nvCxnSpPr>
          <p:cNvPr id="49" name="Straight Connector 48">
            <a:extLst>
              <a:ext uri="{FF2B5EF4-FFF2-40B4-BE49-F238E27FC236}">
                <a16:creationId xmlns:a16="http://schemas.microsoft.com/office/drawing/2014/main" id="{97D75D63-CD98-0893-D229-B110899006F6}"/>
              </a:ext>
            </a:extLst>
          </p:cNvPr>
          <p:cNvCxnSpPr>
            <a:cxnSpLocks/>
          </p:cNvCxnSpPr>
          <p:nvPr/>
        </p:nvCxnSpPr>
        <p:spPr>
          <a:xfrm flipV="1">
            <a:off x="7867374" y="1187173"/>
            <a:ext cx="0" cy="4483653"/>
          </a:xfrm>
          <a:prstGeom prst="line">
            <a:avLst/>
          </a:prstGeom>
          <a:noFill/>
          <a:ln w="9525" cap="flat" cmpd="sng" algn="ctr">
            <a:solidFill>
              <a:srgbClr val="D59DFF"/>
            </a:solidFill>
            <a:prstDash val="solid"/>
            <a:miter lim="800000"/>
          </a:ln>
          <a:effectLst/>
        </p:spPr>
      </p:cxnSp>
      <p:sp>
        <p:nvSpPr>
          <p:cNvPr id="2" name="TextBox 1">
            <a:extLst>
              <a:ext uri="{FF2B5EF4-FFF2-40B4-BE49-F238E27FC236}">
                <a16:creationId xmlns:a16="http://schemas.microsoft.com/office/drawing/2014/main" id="{9B6C5AB2-1FD1-4C01-4AB4-46A8F5F9B25F}"/>
              </a:ext>
            </a:extLst>
          </p:cNvPr>
          <p:cNvSpPr txBox="1"/>
          <p:nvPr/>
        </p:nvSpPr>
        <p:spPr>
          <a:xfrm>
            <a:off x="8001645" y="3581110"/>
            <a:ext cx="3542747" cy="13234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 makes it easy to </a:t>
            </a:r>
            <a:r>
              <a:rPr kumimoji="0" lang="en-US" sz="1600" b="1"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discover</a:t>
            </a: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600" b="1"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acquire</a:t>
            </a: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and </a:t>
            </a:r>
            <a:r>
              <a:rPr kumimoji="0" lang="en-US" sz="1600" b="1" i="0" u="none" strike="noStrike" kern="1200" cap="none" spc="0" normalizeH="0" baseline="0" noProof="0">
                <a:ln>
                  <a:noFill/>
                </a:ln>
                <a:solidFill>
                  <a:srgbClr val="D59DFF"/>
                </a:solidFill>
                <a:effectLst/>
                <a:uLnTx/>
                <a:uFillTx/>
                <a:latin typeface="Open Sans" panose="020B0606030504020204" pitchFamily="34" charset="0"/>
                <a:ea typeface="Open Sans" panose="020B0606030504020204" pitchFamily="34" charset="0"/>
                <a:cs typeface="Open Sans" panose="020B0606030504020204" pitchFamily="34" charset="0"/>
              </a:rPr>
              <a:t>configure</a:t>
            </a: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essential dependencies for </a:t>
            </a:r>
            <a:b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cloud-native applications</a:t>
            </a:r>
            <a:b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on day 1 and day 100</a:t>
            </a:r>
          </a:p>
        </p:txBody>
      </p:sp>
      <p:sp>
        <p:nvSpPr>
          <p:cNvPr id="4" name="Oval 3">
            <a:extLst>
              <a:ext uri="{FF2B5EF4-FFF2-40B4-BE49-F238E27FC236}">
                <a16:creationId xmlns:a16="http://schemas.microsoft.com/office/drawing/2014/main" id="{50BB6EDB-6AC4-D1B8-552E-097B0F305529}"/>
              </a:ext>
            </a:extLst>
          </p:cNvPr>
          <p:cNvSpPr/>
          <p:nvPr/>
        </p:nvSpPr>
        <p:spPr>
          <a:xfrm>
            <a:off x="9064838" y="1707230"/>
            <a:ext cx="1468191" cy="1468191"/>
          </a:xfrm>
          <a:prstGeom prst="ellipse">
            <a:avLst/>
          </a:prstGeom>
          <a:solidFill>
            <a:schemeClr val="accent1"/>
          </a:solidFill>
          <a:ln w="12700" cap="flat" cmpd="sng" algn="ctr">
            <a:solidFill>
              <a:srgbClr val="FFFFFF"/>
            </a:solidFill>
            <a:prstDash val="solid"/>
            <a:miter lim="800000"/>
          </a:ln>
          <a:effectLst/>
        </p:spPr>
        <p:txBody>
          <a:bodyPr rtlCol="0" anchor="t"/>
          <a:lstStyle/>
          <a:p>
            <a:pPr marL="206375" marR="0" lvl="0" indent="-2063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descr="Icon of a checkmark on a ring">
            <a:extLst>
              <a:ext uri="{FF2B5EF4-FFF2-40B4-BE49-F238E27FC236}">
                <a16:creationId xmlns:a16="http://schemas.microsoft.com/office/drawing/2014/main" id="{93A076F4-57FA-FFAB-C24B-7579F70B4824}"/>
              </a:ext>
            </a:extLst>
          </p:cNvPr>
          <p:cNvGrpSpPr/>
          <p:nvPr/>
        </p:nvGrpSpPr>
        <p:grpSpPr>
          <a:xfrm>
            <a:off x="9370518" y="2077349"/>
            <a:ext cx="856831" cy="727911"/>
            <a:chOff x="9565003" y="5723827"/>
            <a:chExt cx="339094" cy="288074"/>
          </a:xfrm>
        </p:grpSpPr>
        <p:sp>
          <p:nvSpPr>
            <p:cNvPr id="6" name="Freeform 34">
              <a:extLst>
                <a:ext uri="{FF2B5EF4-FFF2-40B4-BE49-F238E27FC236}">
                  <a16:creationId xmlns:a16="http://schemas.microsoft.com/office/drawing/2014/main" id="{A8367059-790E-B381-2008-D14ED5186963}"/>
                </a:ext>
                <a:ext uri="{C183D7F6-B498-43B3-948B-1728B52AA6E4}">
                  <adec:decorative xmlns:adec="http://schemas.microsoft.com/office/drawing/2017/decorative" val="1"/>
                </a:ext>
              </a:extLst>
            </p:cNvPr>
            <p:cNvSpPr>
              <a:spLocks/>
            </p:cNvSpPr>
            <p:nvPr/>
          </p:nvSpPr>
          <p:spPr bwMode="auto">
            <a:xfrm>
              <a:off x="9615129" y="5723827"/>
              <a:ext cx="285388" cy="224372"/>
            </a:xfrm>
            <a:custGeom>
              <a:avLst/>
              <a:gdLst>
                <a:gd name="T0" fmla="*/ 353 w 810"/>
                <a:gd name="T1" fmla="*/ 637 h 637"/>
                <a:gd name="T2" fmla="*/ 341 w 810"/>
                <a:gd name="T3" fmla="*/ 632 h 637"/>
                <a:gd name="T4" fmla="*/ 8 w 810"/>
                <a:gd name="T5" fmla="*/ 322 h 637"/>
                <a:gd name="T6" fmla="*/ 7 w 810"/>
                <a:gd name="T7" fmla="*/ 297 h 637"/>
                <a:gd name="T8" fmla="*/ 33 w 810"/>
                <a:gd name="T9" fmla="*/ 296 h 637"/>
                <a:gd name="T10" fmla="*/ 350 w 810"/>
                <a:gd name="T11" fmla="*/ 592 h 637"/>
                <a:gd name="T12" fmla="*/ 775 w 810"/>
                <a:gd name="T13" fmla="*/ 9 h 637"/>
                <a:gd name="T14" fmla="*/ 800 w 810"/>
                <a:gd name="T15" fmla="*/ 5 h 637"/>
                <a:gd name="T16" fmla="*/ 804 w 810"/>
                <a:gd name="T17" fmla="*/ 31 h 637"/>
                <a:gd name="T18" fmla="*/ 368 w 810"/>
                <a:gd name="T19" fmla="*/ 630 h 637"/>
                <a:gd name="T20" fmla="*/ 355 w 810"/>
                <a:gd name="T21" fmla="*/ 637 h 637"/>
                <a:gd name="T22" fmla="*/ 353 w 810"/>
                <a:gd name="T23" fmla="*/ 63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0" h="637">
                  <a:moveTo>
                    <a:pt x="353" y="637"/>
                  </a:moveTo>
                  <a:cubicBezTo>
                    <a:pt x="349" y="637"/>
                    <a:pt x="344" y="635"/>
                    <a:pt x="341" y="632"/>
                  </a:cubicBezTo>
                  <a:cubicBezTo>
                    <a:pt x="8" y="322"/>
                    <a:pt x="8" y="322"/>
                    <a:pt x="8" y="322"/>
                  </a:cubicBezTo>
                  <a:cubicBezTo>
                    <a:pt x="1" y="315"/>
                    <a:pt x="0" y="304"/>
                    <a:pt x="7" y="297"/>
                  </a:cubicBezTo>
                  <a:cubicBezTo>
                    <a:pt x="14" y="290"/>
                    <a:pt x="25" y="289"/>
                    <a:pt x="33" y="296"/>
                  </a:cubicBezTo>
                  <a:cubicBezTo>
                    <a:pt x="350" y="592"/>
                    <a:pt x="350" y="592"/>
                    <a:pt x="350" y="592"/>
                  </a:cubicBezTo>
                  <a:cubicBezTo>
                    <a:pt x="775" y="9"/>
                    <a:pt x="775" y="9"/>
                    <a:pt x="775" y="9"/>
                  </a:cubicBezTo>
                  <a:cubicBezTo>
                    <a:pt x="781" y="1"/>
                    <a:pt x="792" y="0"/>
                    <a:pt x="800" y="5"/>
                  </a:cubicBezTo>
                  <a:cubicBezTo>
                    <a:pt x="808" y="11"/>
                    <a:pt x="810" y="22"/>
                    <a:pt x="804" y="31"/>
                  </a:cubicBezTo>
                  <a:cubicBezTo>
                    <a:pt x="368" y="630"/>
                    <a:pt x="368" y="630"/>
                    <a:pt x="368" y="630"/>
                  </a:cubicBezTo>
                  <a:cubicBezTo>
                    <a:pt x="365" y="634"/>
                    <a:pt x="360" y="636"/>
                    <a:pt x="355" y="637"/>
                  </a:cubicBezTo>
                  <a:cubicBezTo>
                    <a:pt x="354" y="637"/>
                    <a:pt x="354" y="637"/>
                    <a:pt x="353" y="6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 name="Freeform 35">
              <a:extLst>
                <a:ext uri="{FF2B5EF4-FFF2-40B4-BE49-F238E27FC236}">
                  <a16:creationId xmlns:a16="http://schemas.microsoft.com/office/drawing/2014/main" id="{08B3F35F-97B0-BF10-67F4-8C003D5F9744}"/>
                </a:ext>
                <a:ext uri="{C183D7F6-B498-43B3-948B-1728B52AA6E4}">
                  <adec:decorative xmlns:adec="http://schemas.microsoft.com/office/drawing/2017/decorative" val="1"/>
                </a:ext>
              </a:extLst>
            </p:cNvPr>
            <p:cNvSpPr>
              <a:spLocks/>
            </p:cNvSpPr>
            <p:nvPr/>
          </p:nvSpPr>
          <p:spPr bwMode="auto">
            <a:xfrm>
              <a:off x="9646159" y="5907771"/>
              <a:ext cx="176932" cy="69370"/>
            </a:xfrm>
            <a:custGeom>
              <a:avLst/>
              <a:gdLst>
                <a:gd name="T0" fmla="*/ 251 w 502"/>
                <a:gd name="T1" fmla="*/ 197 h 197"/>
                <a:gd name="T2" fmla="*/ 0 w 502"/>
                <a:gd name="T3" fmla="*/ 97 h 197"/>
                <a:gd name="T4" fmla="*/ 180 w 502"/>
                <a:gd name="T5" fmla="*/ 1 h 197"/>
                <a:gd name="T6" fmla="*/ 199 w 502"/>
                <a:gd name="T7" fmla="*/ 17 h 197"/>
                <a:gd name="T8" fmla="*/ 184 w 502"/>
                <a:gd name="T9" fmla="*/ 37 h 197"/>
                <a:gd name="T10" fmla="*/ 36 w 502"/>
                <a:gd name="T11" fmla="*/ 97 h 197"/>
                <a:gd name="T12" fmla="*/ 251 w 502"/>
                <a:gd name="T13" fmla="*/ 161 h 197"/>
                <a:gd name="T14" fmla="*/ 466 w 502"/>
                <a:gd name="T15" fmla="*/ 97 h 197"/>
                <a:gd name="T16" fmla="*/ 320 w 502"/>
                <a:gd name="T17" fmla="*/ 37 h 197"/>
                <a:gd name="T18" fmla="*/ 304 w 502"/>
                <a:gd name="T19" fmla="*/ 17 h 197"/>
                <a:gd name="T20" fmla="*/ 324 w 502"/>
                <a:gd name="T21" fmla="*/ 2 h 197"/>
                <a:gd name="T22" fmla="*/ 502 w 502"/>
                <a:gd name="T23" fmla="*/ 97 h 197"/>
                <a:gd name="T24" fmla="*/ 251 w 502"/>
                <a:gd name="T25"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197">
                  <a:moveTo>
                    <a:pt x="251" y="197"/>
                  </a:moveTo>
                  <a:cubicBezTo>
                    <a:pt x="126" y="197"/>
                    <a:pt x="0" y="162"/>
                    <a:pt x="0" y="97"/>
                  </a:cubicBezTo>
                  <a:cubicBezTo>
                    <a:pt x="0" y="41"/>
                    <a:pt x="93" y="11"/>
                    <a:pt x="180" y="1"/>
                  </a:cubicBezTo>
                  <a:cubicBezTo>
                    <a:pt x="190" y="0"/>
                    <a:pt x="198" y="7"/>
                    <a:pt x="199" y="17"/>
                  </a:cubicBezTo>
                  <a:cubicBezTo>
                    <a:pt x="201" y="27"/>
                    <a:pt x="193" y="36"/>
                    <a:pt x="184" y="37"/>
                  </a:cubicBezTo>
                  <a:cubicBezTo>
                    <a:pt x="83" y="48"/>
                    <a:pt x="36" y="79"/>
                    <a:pt x="36" y="97"/>
                  </a:cubicBezTo>
                  <a:cubicBezTo>
                    <a:pt x="36" y="123"/>
                    <a:pt x="120" y="161"/>
                    <a:pt x="251" y="161"/>
                  </a:cubicBezTo>
                  <a:cubicBezTo>
                    <a:pt x="382" y="161"/>
                    <a:pt x="466" y="123"/>
                    <a:pt x="466" y="97"/>
                  </a:cubicBezTo>
                  <a:cubicBezTo>
                    <a:pt x="466" y="80"/>
                    <a:pt x="420" y="48"/>
                    <a:pt x="320" y="37"/>
                  </a:cubicBezTo>
                  <a:cubicBezTo>
                    <a:pt x="310" y="36"/>
                    <a:pt x="303" y="27"/>
                    <a:pt x="304" y="17"/>
                  </a:cubicBezTo>
                  <a:cubicBezTo>
                    <a:pt x="305" y="8"/>
                    <a:pt x="314" y="0"/>
                    <a:pt x="324" y="2"/>
                  </a:cubicBezTo>
                  <a:cubicBezTo>
                    <a:pt x="410" y="11"/>
                    <a:pt x="502" y="41"/>
                    <a:pt x="502" y="97"/>
                  </a:cubicBezTo>
                  <a:cubicBezTo>
                    <a:pt x="502" y="162"/>
                    <a:pt x="376" y="197"/>
                    <a:pt x="251" y="1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 name="Freeform 36">
              <a:extLst>
                <a:ext uri="{FF2B5EF4-FFF2-40B4-BE49-F238E27FC236}">
                  <a16:creationId xmlns:a16="http://schemas.microsoft.com/office/drawing/2014/main" id="{238D1E5C-F430-EC7E-7C3E-CF7472364E5F}"/>
                </a:ext>
                <a:ext uri="{C183D7F6-B498-43B3-948B-1728B52AA6E4}">
                  <adec:decorative xmlns:adec="http://schemas.microsoft.com/office/drawing/2017/decorative" val="1"/>
                </a:ext>
              </a:extLst>
            </p:cNvPr>
            <p:cNvSpPr>
              <a:spLocks/>
            </p:cNvSpPr>
            <p:nvPr/>
          </p:nvSpPr>
          <p:spPr bwMode="auto">
            <a:xfrm>
              <a:off x="9565003" y="5886885"/>
              <a:ext cx="339094" cy="125016"/>
            </a:xfrm>
            <a:custGeom>
              <a:avLst/>
              <a:gdLst>
                <a:gd name="T0" fmla="*/ 481 w 962"/>
                <a:gd name="T1" fmla="*/ 355 h 355"/>
                <a:gd name="T2" fmla="*/ 147 w 962"/>
                <a:gd name="T3" fmla="*/ 307 h 355"/>
                <a:gd name="T4" fmla="*/ 0 w 962"/>
                <a:gd name="T5" fmla="*/ 175 h 355"/>
                <a:gd name="T6" fmla="*/ 347 w 962"/>
                <a:gd name="T7" fmla="*/ 2 h 355"/>
                <a:gd name="T8" fmla="*/ 367 w 962"/>
                <a:gd name="T9" fmla="*/ 18 h 355"/>
                <a:gd name="T10" fmla="*/ 351 w 962"/>
                <a:gd name="T11" fmla="*/ 38 h 355"/>
                <a:gd name="T12" fmla="*/ 119 w 962"/>
                <a:gd name="T13" fmla="*/ 94 h 355"/>
                <a:gd name="T14" fmla="*/ 36 w 962"/>
                <a:gd name="T15" fmla="*/ 175 h 355"/>
                <a:gd name="T16" fmla="*/ 481 w 962"/>
                <a:gd name="T17" fmla="*/ 319 h 355"/>
                <a:gd name="T18" fmla="*/ 926 w 962"/>
                <a:gd name="T19" fmla="*/ 175 h 355"/>
                <a:gd name="T20" fmla="*/ 594 w 962"/>
                <a:gd name="T21" fmla="*/ 36 h 355"/>
                <a:gd name="T22" fmla="*/ 577 w 962"/>
                <a:gd name="T23" fmla="*/ 17 h 355"/>
                <a:gd name="T24" fmla="*/ 597 w 962"/>
                <a:gd name="T25" fmla="*/ 1 h 355"/>
                <a:gd name="T26" fmla="*/ 962 w 962"/>
                <a:gd name="T27" fmla="*/ 175 h 355"/>
                <a:gd name="T28" fmla="*/ 815 w 962"/>
                <a:gd name="T29" fmla="*/ 307 h 355"/>
                <a:gd name="T30" fmla="*/ 481 w 962"/>
                <a:gd name="T31"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2" h="355">
                  <a:moveTo>
                    <a:pt x="481" y="355"/>
                  </a:moveTo>
                  <a:cubicBezTo>
                    <a:pt x="355" y="355"/>
                    <a:pt x="237" y="338"/>
                    <a:pt x="147" y="307"/>
                  </a:cubicBezTo>
                  <a:cubicBezTo>
                    <a:pt x="52" y="273"/>
                    <a:pt x="0" y="227"/>
                    <a:pt x="0" y="175"/>
                  </a:cubicBezTo>
                  <a:cubicBezTo>
                    <a:pt x="0" y="92"/>
                    <a:pt x="136" y="24"/>
                    <a:pt x="347" y="2"/>
                  </a:cubicBezTo>
                  <a:cubicBezTo>
                    <a:pt x="357" y="1"/>
                    <a:pt x="366" y="8"/>
                    <a:pt x="367" y="18"/>
                  </a:cubicBezTo>
                  <a:cubicBezTo>
                    <a:pt x="368" y="28"/>
                    <a:pt x="361" y="37"/>
                    <a:pt x="351" y="38"/>
                  </a:cubicBezTo>
                  <a:cubicBezTo>
                    <a:pt x="259" y="48"/>
                    <a:pt x="177" y="67"/>
                    <a:pt x="119" y="94"/>
                  </a:cubicBezTo>
                  <a:cubicBezTo>
                    <a:pt x="65" y="119"/>
                    <a:pt x="36" y="148"/>
                    <a:pt x="36" y="175"/>
                  </a:cubicBezTo>
                  <a:cubicBezTo>
                    <a:pt x="36" y="243"/>
                    <a:pt x="218" y="319"/>
                    <a:pt x="481" y="319"/>
                  </a:cubicBezTo>
                  <a:cubicBezTo>
                    <a:pt x="744" y="319"/>
                    <a:pt x="926" y="243"/>
                    <a:pt x="926" y="175"/>
                  </a:cubicBezTo>
                  <a:cubicBezTo>
                    <a:pt x="926" y="122"/>
                    <a:pt x="810" y="56"/>
                    <a:pt x="594" y="36"/>
                  </a:cubicBezTo>
                  <a:cubicBezTo>
                    <a:pt x="584" y="36"/>
                    <a:pt x="576" y="27"/>
                    <a:pt x="577" y="17"/>
                  </a:cubicBezTo>
                  <a:cubicBezTo>
                    <a:pt x="578" y="7"/>
                    <a:pt x="587" y="0"/>
                    <a:pt x="597" y="1"/>
                  </a:cubicBezTo>
                  <a:cubicBezTo>
                    <a:pt x="779" y="17"/>
                    <a:pt x="962" y="77"/>
                    <a:pt x="962" y="175"/>
                  </a:cubicBezTo>
                  <a:cubicBezTo>
                    <a:pt x="962" y="227"/>
                    <a:pt x="910" y="273"/>
                    <a:pt x="815" y="307"/>
                  </a:cubicBezTo>
                  <a:cubicBezTo>
                    <a:pt x="725" y="338"/>
                    <a:pt x="607" y="355"/>
                    <a:pt x="481" y="3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grpSp>
    </p:spTree>
    <p:extLst>
      <p:ext uri="{BB962C8B-B14F-4D97-AF65-F5344CB8AC3E}">
        <p14:creationId xmlns:p14="http://schemas.microsoft.com/office/powerpoint/2010/main" val="689524694"/>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Git hub externa;">
      <a:dk1>
        <a:srgbClr val="000000"/>
      </a:dk1>
      <a:lt1>
        <a:srgbClr val="FFFFFF"/>
      </a:lt1>
      <a:dk2>
        <a:srgbClr val="2D3847"/>
      </a:dk2>
      <a:lt2>
        <a:srgbClr val="E7E6E6"/>
      </a:lt2>
      <a:accent1>
        <a:srgbClr val="D59DFF"/>
      </a:accent1>
      <a:accent2>
        <a:srgbClr val="BFE8F6"/>
      </a:accent2>
      <a:accent3>
        <a:srgbClr val="6A37C7"/>
      </a:accent3>
      <a:accent4>
        <a:srgbClr val="19C8EB"/>
      </a:accent4>
      <a:accent5>
        <a:srgbClr val="892293"/>
      </a:accent5>
      <a:accent6>
        <a:srgbClr val="CB0FB0"/>
      </a:accent6>
      <a:hlink>
        <a:srgbClr val="0563C1"/>
      </a:hlink>
      <a:folHlink>
        <a:srgbClr val="954F72"/>
      </a:folHlink>
    </a:clrScheme>
    <a:fontScheme name="Custom 7">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5000"/>
          </a:schemeClr>
        </a:solidFill>
        <a:ln>
          <a:noFill/>
        </a:ln>
      </a:spPr>
      <a:bodyPr rtlCol="0" anchor="t"/>
      <a:lstStyle>
        <a:defPPr marL="206375" indent="-206375" algn="l">
          <a:buFont typeface="Arial" panose="020B0604020202020204" pitchFamily="34" charset="0"/>
          <a:buChar cha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defTabSz="685800">
          <a:spcBef>
            <a:spcPts val="400"/>
          </a:spcBef>
          <a:defRPr sz="1200" dirty="0" err="1" smtClean="0">
            <a:solidFill>
              <a:schemeClr val="bg1"/>
            </a:solidFill>
            <a:latin typeface="Helvetica" panose="020B0604020202020204" pitchFamily="34" charset="0"/>
          </a:defRPr>
        </a:defPPr>
      </a:lstStyle>
    </a:txDef>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1_Office Theme</Template>
  <TotalTime>1687</TotalTime>
  <Words>989</Words>
  <Application>Microsoft Office PowerPoint</Application>
  <PresentationFormat>Widescreen</PresentationFormat>
  <Paragraphs>139</Paragraphs>
  <Slides>20</Slides>
  <Notes>3</Notes>
  <HiddenSlides>2</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20</vt:i4>
      </vt:variant>
    </vt:vector>
  </HeadingPairs>
  <TitlesOfParts>
    <vt:vector size="34" baseType="lpstr">
      <vt:lpstr>Open Sans</vt:lpstr>
      <vt:lpstr>Wingdings</vt:lpstr>
      <vt:lpstr>Segoe UI</vt:lpstr>
      <vt:lpstr>Helvetica</vt:lpstr>
      <vt:lpstr>Courier New</vt:lpstr>
      <vt:lpstr>Segoe UI Semibold</vt:lpstr>
      <vt:lpstr>Helvetica Neue</vt:lpstr>
      <vt:lpstr>Space Grotesk Medium</vt:lpstr>
      <vt:lpstr>Arial</vt:lpstr>
      <vt:lpstr>Calibri</vt:lpstr>
      <vt:lpstr>1_Office Theme</vt:lpstr>
      <vt:lpstr>3_Office Theme</vt:lpstr>
      <vt:lpstr>2_Office Theme</vt:lpstr>
      <vt:lpstr>4_Office Theme</vt:lpstr>
      <vt:lpstr>.NET Aspire</vt:lpstr>
      <vt:lpstr>.NET Cloud Native</vt:lpstr>
      <vt:lpstr>But we can do more…</vt:lpstr>
      <vt:lpstr>How we got here: Customer feedback</vt:lpstr>
      <vt:lpstr>How we got here: 1st Party</vt:lpstr>
      <vt:lpstr>How we got here: Experiments</vt:lpstr>
      <vt:lpstr>PowerPoint Presentation</vt:lpstr>
      <vt:lpstr>PowerPoint Presentation</vt:lpstr>
      <vt:lpstr>PowerPoint Presentation</vt:lpstr>
      <vt:lpstr>Introducing .NET Aspire</vt:lpstr>
      <vt:lpstr>Demo</vt:lpstr>
      <vt:lpstr>App Model</vt:lpstr>
      <vt:lpstr>Aspire component spec/requirements</vt:lpstr>
      <vt:lpstr>Aspire Components Preview List</vt:lpstr>
      <vt:lpstr>Roadmap</vt:lpstr>
      <vt:lpstr>Thanks for joining!</vt:lpstr>
      <vt:lpstr>Resources</vt:lpstr>
      <vt:lpstr>Download .NET 8 </vt:lpstr>
      <vt:lpstr>App Model</vt:lpstr>
      <vt:lpstr>App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Kitty Moujaes (ALLOVUS DESIGN INC)</dc:creator>
  <cp:lastModifiedBy>Jon Galloway</cp:lastModifiedBy>
  <cp:revision>16</cp:revision>
  <dcterms:created xsi:type="dcterms:W3CDTF">2023-09-13T17:25:02Z</dcterms:created>
  <dcterms:modified xsi:type="dcterms:W3CDTF">2023-12-04T18:44:17Z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